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31"/>
  </p:notesMasterIdLst>
  <p:handoutMasterIdLst>
    <p:handoutMasterId r:id="rId32"/>
  </p:handoutMasterIdLst>
  <p:sldIdLst>
    <p:sldId id="1504" r:id="rId2"/>
    <p:sldId id="1486" r:id="rId3"/>
    <p:sldId id="1485" r:id="rId4"/>
    <p:sldId id="1528" r:id="rId5"/>
    <p:sldId id="1545" r:id="rId6"/>
    <p:sldId id="1542" r:id="rId7"/>
    <p:sldId id="1544" r:id="rId8"/>
    <p:sldId id="1531" r:id="rId9"/>
    <p:sldId id="1549" r:id="rId10"/>
    <p:sldId id="1550" r:id="rId11"/>
    <p:sldId id="1532" r:id="rId12"/>
    <p:sldId id="1555" r:id="rId13"/>
    <p:sldId id="1557" r:id="rId14"/>
    <p:sldId id="1529" r:id="rId15"/>
    <p:sldId id="1533" r:id="rId16"/>
    <p:sldId id="1534" r:id="rId17"/>
    <p:sldId id="1551" r:id="rId18"/>
    <p:sldId id="1563" r:id="rId19"/>
    <p:sldId id="1536" r:id="rId20"/>
    <p:sldId id="1537" r:id="rId21"/>
    <p:sldId id="1562" r:id="rId22"/>
    <p:sldId id="1559" r:id="rId23"/>
    <p:sldId id="1539" r:id="rId24"/>
    <p:sldId id="1540" r:id="rId25"/>
    <p:sldId id="1541" r:id="rId26"/>
    <p:sldId id="1566" r:id="rId27"/>
    <p:sldId id="1561" r:id="rId28"/>
    <p:sldId id="1547" r:id="rId29"/>
    <p:sldId id="1521" r:id="rId30"/>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etttin işeri" initials="ai" lastIdx="0" clrIdx="0">
    <p:extLst>
      <p:ext uri="{19B8F6BF-5375-455C-9EA6-DF929625EA0E}">
        <p15:presenceInfo xmlns:p15="http://schemas.microsoft.com/office/powerpoint/2012/main" userId="Alaetttin işe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3399"/>
    <a:srgbClr val="333399"/>
    <a:srgbClr val="9A9AE6"/>
    <a:srgbClr val="6666FF"/>
    <a:srgbClr val="3366CC"/>
    <a:srgbClr val="3399FF"/>
    <a:srgbClr val="B7DB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434" autoAdjust="0"/>
  </p:normalViewPr>
  <p:slideViewPr>
    <p:cSldViewPr snapToGrid="0">
      <p:cViewPr varScale="1">
        <p:scale>
          <a:sx n="86" d="100"/>
          <a:sy n="86" d="100"/>
        </p:scale>
        <p:origin x="379" y="58"/>
      </p:cViewPr>
      <p:guideLst>
        <p:guide orient="horz" pos="2160"/>
        <p:guide pos="3840"/>
      </p:guideLst>
    </p:cSldViewPr>
  </p:slideViewPr>
  <p:outlineViewPr>
    <p:cViewPr>
      <p:scale>
        <a:sx n="33" d="100"/>
        <a:sy n="33" d="100"/>
      </p:scale>
      <p:origin x="0" y="-690"/>
    </p:cViewPr>
  </p:outlineViewPr>
  <p:notesTextViewPr>
    <p:cViewPr>
      <p:scale>
        <a:sx n="1" d="1"/>
        <a:sy n="1" d="1"/>
      </p:scale>
      <p:origin x="0" y="0"/>
    </p:cViewPr>
  </p:notesTextViewPr>
  <p:notesViewPr>
    <p:cSldViewPr snapToGrid="0">
      <p:cViewPr varScale="1">
        <p:scale>
          <a:sx n="54" d="100"/>
          <a:sy n="54" d="100"/>
        </p:scale>
        <p:origin x="17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72547" cy="496888"/>
          </a:xfrm>
          <a:prstGeom prst="rect">
            <a:avLst/>
          </a:prstGeom>
        </p:spPr>
        <p:txBody>
          <a:bodyPr vert="horz" lIns="91879" tIns="45939" rIns="91879" bIns="45939" rtlCol="0"/>
          <a:lstStyle>
            <a:lvl1pPr algn="l">
              <a:defRPr sz="1200"/>
            </a:lvl1pPr>
          </a:lstStyle>
          <a:p>
            <a:endParaRPr lang="tr-TR"/>
          </a:p>
        </p:txBody>
      </p:sp>
      <p:sp>
        <p:nvSpPr>
          <p:cNvPr id="3" name="Veri Yer Tutucusu 2"/>
          <p:cNvSpPr>
            <a:spLocks noGrp="1"/>
          </p:cNvSpPr>
          <p:nvPr>
            <p:ph type="dt" sz="quarter" idx="1"/>
          </p:nvPr>
        </p:nvSpPr>
        <p:spPr>
          <a:xfrm>
            <a:off x="3883853" y="0"/>
            <a:ext cx="2972547" cy="496888"/>
          </a:xfrm>
          <a:prstGeom prst="rect">
            <a:avLst/>
          </a:prstGeom>
        </p:spPr>
        <p:txBody>
          <a:bodyPr vert="horz" lIns="91879" tIns="45939" rIns="91879" bIns="45939" rtlCol="0"/>
          <a:lstStyle>
            <a:lvl1pPr algn="r">
              <a:defRPr sz="1200"/>
            </a:lvl1pPr>
          </a:lstStyle>
          <a:p>
            <a:fld id="{FBF373E3-83C0-4AAC-9430-8102D5EFE502}" type="datetimeFigureOut">
              <a:rPr lang="tr-TR" smtClean="0"/>
              <a:pPr/>
              <a:t>16.10.2023</a:t>
            </a:fld>
            <a:endParaRPr lang="tr-TR"/>
          </a:p>
        </p:txBody>
      </p:sp>
      <p:sp>
        <p:nvSpPr>
          <p:cNvPr id="4" name="Altbilgi Yer Tutucusu 3"/>
          <p:cNvSpPr>
            <a:spLocks noGrp="1"/>
          </p:cNvSpPr>
          <p:nvPr>
            <p:ph type="ftr" sz="quarter" idx="2"/>
          </p:nvPr>
        </p:nvSpPr>
        <p:spPr>
          <a:xfrm>
            <a:off x="1" y="9429751"/>
            <a:ext cx="2972547" cy="496888"/>
          </a:xfrm>
          <a:prstGeom prst="rect">
            <a:avLst/>
          </a:prstGeom>
        </p:spPr>
        <p:txBody>
          <a:bodyPr vert="horz" lIns="91879" tIns="45939" rIns="91879" bIns="45939" rtlCol="0" anchor="b"/>
          <a:lstStyle>
            <a:lvl1pPr algn="l">
              <a:defRPr sz="1200"/>
            </a:lvl1pPr>
          </a:lstStyle>
          <a:p>
            <a:endParaRPr lang="tr-TR"/>
          </a:p>
        </p:txBody>
      </p:sp>
      <p:sp>
        <p:nvSpPr>
          <p:cNvPr id="5" name="Slayt Numarası Yer Tutucusu 4"/>
          <p:cNvSpPr>
            <a:spLocks noGrp="1"/>
          </p:cNvSpPr>
          <p:nvPr>
            <p:ph type="sldNum" sz="quarter" idx="3"/>
          </p:nvPr>
        </p:nvSpPr>
        <p:spPr>
          <a:xfrm>
            <a:off x="3883853" y="9429751"/>
            <a:ext cx="2972547" cy="496888"/>
          </a:xfrm>
          <a:prstGeom prst="rect">
            <a:avLst/>
          </a:prstGeom>
        </p:spPr>
        <p:txBody>
          <a:bodyPr vert="horz" lIns="91879" tIns="45939" rIns="91879" bIns="45939" rtlCol="0" anchor="b"/>
          <a:lstStyle>
            <a:lvl1pPr algn="r">
              <a:defRPr sz="1200"/>
            </a:lvl1pPr>
          </a:lstStyle>
          <a:p>
            <a:fld id="{0989B28B-0632-44F3-862E-40C14754692E}" type="slidenum">
              <a:rPr lang="tr-TR" smtClean="0"/>
              <a:pPr/>
              <a:t>‹#›</a:t>
            </a:fld>
            <a:endParaRPr lang="tr-TR"/>
          </a:p>
        </p:txBody>
      </p:sp>
    </p:spTree>
    <p:extLst>
      <p:ext uri="{BB962C8B-B14F-4D97-AF65-F5344CB8AC3E}">
        <p14:creationId xmlns:p14="http://schemas.microsoft.com/office/powerpoint/2010/main" val="31643513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879" tIns="45939" rIns="91879" bIns="45939" rtlCol="0"/>
          <a:lstStyle>
            <a:lvl1pPr algn="l">
              <a:defRPr sz="1200"/>
            </a:lvl1pPr>
          </a:lstStyle>
          <a:p>
            <a:endParaRPr lang="tr-TR"/>
          </a:p>
        </p:txBody>
      </p:sp>
      <p:sp>
        <p:nvSpPr>
          <p:cNvPr id="3" name="Date Placeholder 2"/>
          <p:cNvSpPr>
            <a:spLocks noGrp="1"/>
          </p:cNvSpPr>
          <p:nvPr>
            <p:ph type="dt" idx="1"/>
          </p:nvPr>
        </p:nvSpPr>
        <p:spPr>
          <a:xfrm>
            <a:off x="3884614" y="0"/>
            <a:ext cx="2971800" cy="498056"/>
          </a:xfrm>
          <a:prstGeom prst="rect">
            <a:avLst/>
          </a:prstGeom>
        </p:spPr>
        <p:txBody>
          <a:bodyPr vert="horz" lIns="91879" tIns="45939" rIns="91879" bIns="45939" rtlCol="0"/>
          <a:lstStyle>
            <a:lvl1pPr algn="r">
              <a:defRPr sz="1200"/>
            </a:lvl1pPr>
          </a:lstStyle>
          <a:p>
            <a:fld id="{D807F85D-63D9-430C-A9B3-5D9D95127883}" type="datetimeFigureOut">
              <a:rPr lang="tr-TR" smtClean="0"/>
              <a:pPr/>
              <a:t>16.10.2023</a:t>
            </a:fld>
            <a:endParaRPr lang="tr-TR"/>
          </a:p>
        </p:txBody>
      </p:sp>
      <p:sp>
        <p:nvSpPr>
          <p:cNvPr id="4" name="Slide Image Placeholder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879" tIns="45939" rIns="91879" bIns="45939" rtlCol="0" anchor="ctr"/>
          <a:lstStyle/>
          <a:p>
            <a:endParaRPr lang="tr-TR"/>
          </a:p>
        </p:txBody>
      </p:sp>
      <p:sp>
        <p:nvSpPr>
          <p:cNvPr id="5" name="Notes Placeholder 4"/>
          <p:cNvSpPr>
            <a:spLocks noGrp="1"/>
          </p:cNvSpPr>
          <p:nvPr>
            <p:ph type="body" sz="quarter" idx="3"/>
          </p:nvPr>
        </p:nvSpPr>
        <p:spPr>
          <a:xfrm>
            <a:off x="685801" y="4777194"/>
            <a:ext cx="5486400" cy="3908614"/>
          </a:xfrm>
          <a:prstGeom prst="rect">
            <a:avLst/>
          </a:prstGeom>
        </p:spPr>
        <p:txBody>
          <a:bodyPr vert="horz" lIns="91879" tIns="45939" rIns="91879" bIns="459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28584"/>
            <a:ext cx="2971800" cy="498055"/>
          </a:xfrm>
          <a:prstGeom prst="rect">
            <a:avLst/>
          </a:prstGeom>
        </p:spPr>
        <p:txBody>
          <a:bodyPr vert="horz" lIns="91879" tIns="45939" rIns="91879" bIns="45939" rtlCol="0" anchor="b"/>
          <a:lstStyle>
            <a:lvl1pPr algn="l">
              <a:defRPr sz="1200"/>
            </a:lvl1pPr>
          </a:lstStyle>
          <a:p>
            <a:endParaRPr lang="tr-TR"/>
          </a:p>
        </p:txBody>
      </p:sp>
      <p:sp>
        <p:nvSpPr>
          <p:cNvPr id="7" name="Slide Number Placeholder 6"/>
          <p:cNvSpPr>
            <a:spLocks noGrp="1"/>
          </p:cNvSpPr>
          <p:nvPr>
            <p:ph type="sldNum" sz="quarter" idx="5"/>
          </p:nvPr>
        </p:nvSpPr>
        <p:spPr>
          <a:xfrm>
            <a:off x="3884614" y="9428584"/>
            <a:ext cx="2971800" cy="498055"/>
          </a:xfrm>
          <a:prstGeom prst="rect">
            <a:avLst/>
          </a:prstGeom>
        </p:spPr>
        <p:txBody>
          <a:bodyPr vert="horz" lIns="91879" tIns="45939" rIns="91879" bIns="45939" rtlCol="0" anchor="b"/>
          <a:lstStyle>
            <a:lvl1pPr algn="r">
              <a:defRPr sz="1200"/>
            </a:lvl1pPr>
          </a:lstStyle>
          <a:p>
            <a:fld id="{2F79E799-A1BA-4EA9-A705-1C8351B11EEA}" type="slidenum">
              <a:rPr lang="tr-TR" smtClean="0"/>
              <a:pPr/>
              <a:t>‹#›</a:t>
            </a:fld>
            <a:endParaRPr lang="tr-TR"/>
          </a:p>
        </p:txBody>
      </p:sp>
    </p:spTree>
    <p:extLst>
      <p:ext uri="{BB962C8B-B14F-4D97-AF65-F5344CB8AC3E}">
        <p14:creationId xmlns:p14="http://schemas.microsoft.com/office/powerpoint/2010/main" val="27048721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39838"/>
            <a:ext cx="5937250" cy="33401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7604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448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5219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7623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39838"/>
            <a:ext cx="5937250" cy="33401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2845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1"/>
            </a:lvl1pPr>
          </a:lstStyle>
          <a:p>
            <a:r>
              <a:rPr lang="en-US"/>
              <a:t>Click to edit Master title style</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243" indent="0" algn="ctr">
              <a:buNone/>
              <a:defRPr>
                <a:solidFill>
                  <a:schemeClr val="tx1">
                    <a:tint val="75000"/>
                  </a:schemeClr>
                </a:solidFill>
              </a:defRPr>
            </a:lvl2pPr>
            <a:lvl3pPr marL="914485" indent="0" algn="ctr">
              <a:buNone/>
              <a:defRPr>
                <a:solidFill>
                  <a:schemeClr val="tx1">
                    <a:tint val="75000"/>
                  </a:schemeClr>
                </a:solidFill>
              </a:defRPr>
            </a:lvl3pPr>
            <a:lvl4pPr marL="1371728" indent="0" algn="ctr">
              <a:buNone/>
              <a:defRPr>
                <a:solidFill>
                  <a:schemeClr val="tx1">
                    <a:tint val="75000"/>
                  </a:schemeClr>
                </a:solidFill>
              </a:defRPr>
            </a:lvl4pPr>
            <a:lvl5pPr marL="1828971" indent="0" algn="ctr">
              <a:buNone/>
              <a:defRPr>
                <a:solidFill>
                  <a:schemeClr val="tx1">
                    <a:tint val="75000"/>
                  </a:schemeClr>
                </a:solidFill>
              </a:defRPr>
            </a:lvl5pPr>
            <a:lvl6pPr marL="2286214" indent="0" algn="ctr">
              <a:buNone/>
              <a:defRPr>
                <a:solidFill>
                  <a:schemeClr val="tx1">
                    <a:tint val="75000"/>
                  </a:schemeClr>
                </a:solidFill>
              </a:defRPr>
            </a:lvl6pPr>
            <a:lvl7pPr marL="2743456" indent="0" algn="ctr">
              <a:buNone/>
              <a:defRPr>
                <a:solidFill>
                  <a:schemeClr val="tx1">
                    <a:tint val="75000"/>
                  </a:schemeClr>
                </a:solidFill>
              </a:defRPr>
            </a:lvl7pPr>
            <a:lvl8pPr marL="3200699" indent="0" algn="ctr">
              <a:buNone/>
              <a:defRPr>
                <a:solidFill>
                  <a:schemeClr val="tx1">
                    <a:tint val="75000"/>
                  </a:schemeClr>
                </a:solidFill>
              </a:defRPr>
            </a:lvl8pPr>
            <a:lvl9pPr marL="365794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EDA361-06C1-4477-AFEE-7C647B789D6E}"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7" name="Freeform 6"/>
          <p:cNvSpPr/>
          <p:nvPr/>
        </p:nvSpPr>
        <p:spPr bwMode="auto">
          <a:xfrm>
            <a:off x="0"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3" y="4529541"/>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428017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1"/>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800">
                <a:solidFill>
                  <a:schemeClr val="tx1">
                    <a:lumMod val="65000"/>
                    <a:lumOff val="35000"/>
                  </a:schemeClr>
                </a:solidFill>
              </a:defRPr>
            </a:lvl1pPr>
            <a:lvl2pPr marL="457243" indent="0">
              <a:buNone/>
              <a:defRPr sz="1800">
                <a:solidFill>
                  <a:schemeClr val="tx1">
                    <a:tint val="75000"/>
                  </a:schemeClr>
                </a:solidFill>
              </a:defRPr>
            </a:lvl2pPr>
            <a:lvl3pPr marL="914485" indent="0">
              <a:buNone/>
              <a:defRPr sz="1600">
                <a:solidFill>
                  <a:schemeClr val="tx1">
                    <a:tint val="75000"/>
                  </a:schemeClr>
                </a:solidFill>
              </a:defRPr>
            </a:lvl3pPr>
            <a:lvl4pPr marL="1371728" indent="0">
              <a:buNone/>
              <a:defRPr sz="1401">
                <a:solidFill>
                  <a:schemeClr val="tx1">
                    <a:tint val="75000"/>
                  </a:schemeClr>
                </a:solidFill>
              </a:defRPr>
            </a:lvl4pPr>
            <a:lvl5pPr marL="1828971" indent="0">
              <a:buNone/>
              <a:defRPr sz="1401">
                <a:solidFill>
                  <a:schemeClr val="tx1">
                    <a:tint val="75000"/>
                  </a:schemeClr>
                </a:solidFill>
              </a:defRPr>
            </a:lvl5pPr>
            <a:lvl6pPr marL="2286214" indent="0">
              <a:buNone/>
              <a:defRPr sz="1401">
                <a:solidFill>
                  <a:schemeClr val="tx1">
                    <a:tint val="75000"/>
                  </a:schemeClr>
                </a:solidFill>
              </a:defRPr>
            </a:lvl6pPr>
            <a:lvl7pPr marL="2743456" indent="0">
              <a:buNone/>
              <a:defRPr sz="1401">
                <a:solidFill>
                  <a:schemeClr val="tx1">
                    <a:tint val="75000"/>
                  </a:schemeClr>
                </a:solidFill>
              </a:defRPr>
            </a:lvl7pPr>
            <a:lvl8pPr marL="3200699" indent="0">
              <a:buNone/>
              <a:defRPr sz="1401">
                <a:solidFill>
                  <a:schemeClr val="tx1">
                    <a:tint val="75000"/>
                  </a:schemeClr>
                </a:solidFill>
              </a:defRPr>
            </a:lvl8pPr>
            <a:lvl9pPr marL="365794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C3646-9F45-4CA3-B5BC-AA342FBBB3B3}"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145961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1"/>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43" indent="0">
              <a:buFontTx/>
              <a:buNone/>
              <a:defRPr/>
            </a:lvl2pPr>
            <a:lvl3pPr marL="914485" indent="0">
              <a:buFontTx/>
              <a:buNone/>
              <a:defRPr/>
            </a:lvl3pPr>
            <a:lvl4pPr marL="1371728" indent="0">
              <a:buFontTx/>
              <a:buNone/>
              <a:defRPr/>
            </a:lvl4pPr>
            <a:lvl5pPr marL="1828971"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800">
                <a:solidFill>
                  <a:schemeClr val="tx1">
                    <a:lumMod val="65000"/>
                    <a:lumOff val="35000"/>
                  </a:schemeClr>
                </a:solidFill>
              </a:defRPr>
            </a:lvl1pPr>
            <a:lvl2pPr marL="457243" indent="0">
              <a:buNone/>
              <a:defRPr sz="1800">
                <a:solidFill>
                  <a:schemeClr val="tx1">
                    <a:tint val="75000"/>
                  </a:schemeClr>
                </a:solidFill>
              </a:defRPr>
            </a:lvl2pPr>
            <a:lvl3pPr marL="914485" indent="0">
              <a:buNone/>
              <a:defRPr sz="1600">
                <a:solidFill>
                  <a:schemeClr val="tx1">
                    <a:tint val="75000"/>
                  </a:schemeClr>
                </a:solidFill>
              </a:defRPr>
            </a:lvl3pPr>
            <a:lvl4pPr marL="1371728" indent="0">
              <a:buNone/>
              <a:defRPr sz="1401">
                <a:solidFill>
                  <a:schemeClr val="tx1">
                    <a:tint val="75000"/>
                  </a:schemeClr>
                </a:solidFill>
              </a:defRPr>
            </a:lvl4pPr>
            <a:lvl5pPr marL="1828971" indent="0">
              <a:buNone/>
              <a:defRPr sz="1401">
                <a:solidFill>
                  <a:schemeClr val="tx1">
                    <a:tint val="75000"/>
                  </a:schemeClr>
                </a:solidFill>
              </a:defRPr>
            </a:lvl5pPr>
            <a:lvl6pPr marL="2286214" indent="0">
              <a:buNone/>
              <a:defRPr sz="1401">
                <a:solidFill>
                  <a:schemeClr val="tx1">
                    <a:tint val="75000"/>
                  </a:schemeClr>
                </a:solidFill>
              </a:defRPr>
            </a:lvl6pPr>
            <a:lvl7pPr marL="2743456" indent="0">
              <a:buNone/>
              <a:defRPr sz="1401">
                <a:solidFill>
                  <a:schemeClr val="tx1">
                    <a:tint val="75000"/>
                  </a:schemeClr>
                </a:solidFill>
              </a:defRPr>
            </a:lvl7pPr>
            <a:lvl8pPr marL="3200699" indent="0">
              <a:buNone/>
              <a:defRPr sz="1401">
                <a:solidFill>
                  <a:schemeClr val="tx1">
                    <a:tint val="75000"/>
                  </a:schemeClr>
                </a:solidFill>
              </a:defRPr>
            </a:lvl8pPr>
            <a:lvl9pPr marL="365794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2DCD-49EA-4B53-99EB-24BBE749C289}"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11" name="Freeform 11"/>
          <p:cNvSpPr/>
          <p:nvPr/>
        </p:nvSpPr>
        <p:spPr bwMode="auto">
          <a:xfrm flipV="1">
            <a:off x="-4189"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B4B99691-FCFF-452C-BD88-ACF8E855E7F3}"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
        <p:nvSpPr>
          <p:cNvPr id="15" name="TextBox 14"/>
          <p:cNvSpPr txBox="1"/>
          <p:nvPr/>
        </p:nvSpPr>
        <p:spPr>
          <a:xfrm>
            <a:off x="11114853" y="2905306"/>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83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1"/>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0359CE2-9ECD-44A1-9E0C-297B92CB8321}" type="datetime1">
              <a:rPr lang="tr-TR" smtClean="0"/>
              <a:pPr/>
              <a:t>16.10.2023</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421400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1"/>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43" indent="0">
              <a:buFontTx/>
              <a:buNone/>
              <a:defRPr/>
            </a:lvl2pPr>
            <a:lvl3pPr marL="914485" indent="0">
              <a:buFontTx/>
              <a:buNone/>
              <a:defRPr/>
            </a:lvl3pPr>
            <a:lvl4pPr marL="1371728" indent="0">
              <a:buFontTx/>
              <a:buNone/>
              <a:defRPr/>
            </a:lvl4pPr>
            <a:lvl5pPr marL="182897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887D75-DD1A-4AD3-AB3D-56EC0A6BC076}" type="datetime1">
              <a:rPr lang="tr-TR" smtClean="0"/>
              <a:pPr/>
              <a:t>16.10.2023</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11"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
        <p:nvSpPr>
          <p:cNvPr id="18" name="TextBox 17"/>
          <p:cNvSpPr txBox="1"/>
          <p:nvPr/>
        </p:nvSpPr>
        <p:spPr>
          <a:xfrm>
            <a:off x="11114853" y="2905306"/>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471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43" indent="0">
              <a:buFontTx/>
              <a:buNone/>
              <a:defRPr/>
            </a:lvl2pPr>
            <a:lvl3pPr marL="914485" indent="0">
              <a:buFontTx/>
              <a:buNone/>
              <a:defRPr/>
            </a:lvl3pPr>
            <a:lvl4pPr marL="1371728" indent="0">
              <a:buFontTx/>
              <a:buNone/>
              <a:defRPr/>
            </a:lvl4pPr>
            <a:lvl5pPr marL="182897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DCC6EB-4648-41AB-9F79-B4CE9DF3CBDF}" type="datetime1">
              <a:rPr lang="tr-TR" smtClean="0"/>
              <a:pPr/>
              <a:t>16.10.2023</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984977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2FF8C-E1D9-49F3-B05B-826D3CF52E33}"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8"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108530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6"/>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6"/>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0666A-15D5-4A23-A6BB-B06D981A6B02}"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8"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32371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1"/>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1"/>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67011-8B3D-4006-9264-B1856B5580CE}"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8"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37057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3" y="3530130"/>
            <a:ext cx="8915399" cy="860400"/>
          </a:xfrm>
        </p:spPr>
        <p:txBody>
          <a:bodyPr anchor="t"/>
          <a:lstStyle>
            <a:lvl1pPr marL="0" indent="0" algn="l">
              <a:buNone/>
              <a:defRPr sz="2000">
                <a:solidFill>
                  <a:schemeClr val="tx1">
                    <a:lumMod val="65000"/>
                    <a:lumOff val="35000"/>
                  </a:schemeClr>
                </a:solidFill>
              </a:defRPr>
            </a:lvl1pPr>
            <a:lvl2pPr marL="457243" indent="0">
              <a:buNone/>
              <a:defRPr sz="1800">
                <a:solidFill>
                  <a:schemeClr val="tx1">
                    <a:tint val="75000"/>
                  </a:schemeClr>
                </a:solidFill>
              </a:defRPr>
            </a:lvl2pPr>
            <a:lvl3pPr marL="914485" indent="0">
              <a:buNone/>
              <a:defRPr sz="1600">
                <a:solidFill>
                  <a:schemeClr val="tx1">
                    <a:tint val="75000"/>
                  </a:schemeClr>
                </a:solidFill>
              </a:defRPr>
            </a:lvl3pPr>
            <a:lvl4pPr marL="1371728" indent="0">
              <a:buNone/>
              <a:defRPr sz="1401">
                <a:solidFill>
                  <a:schemeClr val="tx1">
                    <a:tint val="75000"/>
                  </a:schemeClr>
                </a:solidFill>
              </a:defRPr>
            </a:lvl4pPr>
            <a:lvl5pPr marL="1828971" indent="0">
              <a:buNone/>
              <a:defRPr sz="1401">
                <a:solidFill>
                  <a:schemeClr val="tx1">
                    <a:tint val="75000"/>
                  </a:schemeClr>
                </a:solidFill>
              </a:defRPr>
            </a:lvl5pPr>
            <a:lvl6pPr marL="2286214" indent="0">
              <a:buNone/>
              <a:defRPr sz="1401">
                <a:solidFill>
                  <a:schemeClr val="tx1">
                    <a:tint val="75000"/>
                  </a:schemeClr>
                </a:solidFill>
              </a:defRPr>
            </a:lvl6pPr>
            <a:lvl7pPr marL="2743456" indent="0">
              <a:buNone/>
              <a:defRPr sz="1401">
                <a:solidFill>
                  <a:schemeClr val="tx1">
                    <a:tint val="75000"/>
                  </a:schemeClr>
                </a:solidFill>
              </a:defRPr>
            </a:lvl7pPr>
            <a:lvl8pPr marL="3200699" indent="0">
              <a:buNone/>
              <a:defRPr sz="1401">
                <a:solidFill>
                  <a:schemeClr val="tx1">
                    <a:tint val="75000"/>
                  </a:schemeClr>
                </a:solidFill>
              </a:defRPr>
            </a:lvl8pPr>
            <a:lvl9pPr marL="365794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3E0D-97BC-4267-BA14-76275D828996}" type="datetime1">
              <a:rPr lang="tr-TR" smtClean="0"/>
              <a:pPr/>
              <a:t>16.10.2023</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92615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1"/>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8"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B607B-2288-412E-B40C-578824BC14AD}" type="datetime1">
              <a:rPr lang="tr-TR" smtClean="0"/>
              <a:pPr/>
              <a:t>16.10.2023</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10"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3" y="787783"/>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289675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4"/>
            <a:ext cx="3992732" cy="576262"/>
          </a:xfrm>
        </p:spPr>
        <p:txBody>
          <a:bodyPr anchor="b">
            <a:noAutofit/>
          </a:bodyPr>
          <a:lstStyle>
            <a:lvl1pPr marL="0" indent="0">
              <a:buNone/>
              <a:defRPr sz="2400" b="0"/>
            </a:lvl1pPr>
            <a:lvl2pPr marL="457243" indent="0">
              <a:buNone/>
              <a:defRPr sz="2000" b="1"/>
            </a:lvl2pPr>
            <a:lvl3pPr marL="914485" indent="0">
              <a:buNone/>
              <a:defRPr sz="1800" b="1"/>
            </a:lvl3pPr>
            <a:lvl4pPr marL="1371728" indent="0">
              <a:buNone/>
              <a:defRPr sz="1600" b="1"/>
            </a:lvl4pPr>
            <a:lvl5pPr marL="1828971" indent="0">
              <a:buNone/>
              <a:defRPr sz="1600" b="1"/>
            </a:lvl5pPr>
            <a:lvl6pPr marL="2286214" indent="0">
              <a:buNone/>
              <a:defRPr sz="1600" b="1"/>
            </a:lvl6pPr>
            <a:lvl7pPr marL="2743456" indent="0">
              <a:buNone/>
              <a:defRPr sz="1600" b="1"/>
            </a:lvl7pPr>
            <a:lvl8pPr marL="3200699" indent="0">
              <a:buNone/>
              <a:defRPr sz="1600" b="1"/>
            </a:lvl8pPr>
            <a:lvl9pPr marL="3657942"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3"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43" indent="0">
              <a:buNone/>
              <a:defRPr sz="2000" b="1"/>
            </a:lvl2pPr>
            <a:lvl3pPr marL="914485" indent="0">
              <a:buNone/>
              <a:defRPr sz="1800" b="1"/>
            </a:lvl3pPr>
            <a:lvl4pPr marL="1371728" indent="0">
              <a:buNone/>
              <a:defRPr sz="1600" b="1"/>
            </a:lvl4pPr>
            <a:lvl5pPr marL="1828971" indent="0">
              <a:buNone/>
              <a:defRPr sz="1600" b="1"/>
            </a:lvl5pPr>
            <a:lvl6pPr marL="2286214" indent="0">
              <a:buNone/>
              <a:defRPr sz="1600" b="1"/>
            </a:lvl6pPr>
            <a:lvl7pPr marL="2743456" indent="0">
              <a:buNone/>
              <a:defRPr sz="1600" b="1"/>
            </a:lvl7pPr>
            <a:lvl8pPr marL="3200699" indent="0">
              <a:buNone/>
              <a:defRPr sz="1600" b="1"/>
            </a:lvl8pPr>
            <a:lvl9pPr marL="365794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C7E15D-287E-470C-BEC2-DD99143F2B3E}" type="datetime1">
              <a:rPr lang="tr-TR" smtClean="0"/>
              <a:pPr/>
              <a:t>16.10.2023</a:t>
            </a:fld>
            <a:endParaRPr lang="tr-TR"/>
          </a:p>
        </p:txBody>
      </p:sp>
      <p:sp>
        <p:nvSpPr>
          <p:cNvPr id="8" name="Footer Placeholder 7"/>
          <p:cNvSpPr>
            <a:spLocks noGrp="1"/>
          </p:cNvSpPr>
          <p:nvPr>
            <p:ph type="ftr" sz="quarter" idx="11"/>
          </p:nvPr>
        </p:nvSpPr>
        <p:spPr/>
        <p:txBody>
          <a:bodyPr/>
          <a:lstStyle/>
          <a:p>
            <a:r>
              <a:rPr lang="tr-TR"/>
              <a:t>Eğitim Öğretim Geliştirme Koordinatörlüğü</a:t>
            </a:r>
          </a:p>
        </p:txBody>
      </p:sp>
      <p:sp>
        <p:nvSpPr>
          <p:cNvPr id="12"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3"/>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4883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FD972-42E8-4C9F-B5E6-001260CCCC15}" type="datetime1">
              <a:rPr lang="tr-TR" smtClean="0"/>
              <a:pPr/>
              <a:t>16.10.2023</a:t>
            </a:fld>
            <a:endParaRPr lang="tr-TR"/>
          </a:p>
        </p:txBody>
      </p:sp>
      <p:sp>
        <p:nvSpPr>
          <p:cNvPr id="4" name="Footer Placeholder 3"/>
          <p:cNvSpPr>
            <a:spLocks noGrp="1"/>
          </p:cNvSpPr>
          <p:nvPr>
            <p:ph type="ftr" sz="quarter" idx="11"/>
          </p:nvPr>
        </p:nvSpPr>
        <p:spPr/>
        <p:txBody>
          <a:bodyPr/>
          <a:lstStyle/>
          <a:p>
            <a:r>
              <a:rPr lang="tr-TR"/>
              <a:t>Eğitim Öğretim Geliştirme Koordinatörlüğü</a:t>
            </a:r>
          </a:p>
        </p:txBody>
      </p:sp>
      <p:sp>
        <p:nvSpPr>
          <p:cNvPr id="7"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54229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4666-CF4C-48CC-AE06-A8A661D5E814}" type="datetime1">
              <a:rPr lang="tr-TR" smtClean="0"/>
              <a:pPr/>
              <a:t>16.10.2023</a:t>
            </a:fld>
            <a:endParaRPr lang="tr-TR"/>
          </a:p>
        </p:txBody>
      </p:sp>
      <p:sp>
        <p:nvSpPr>
          <p:cNvPr id="3" name="Footer Placeholder 2"/>
          <p:cNvSpPr>
            <a:spLocks noGrp="1"/>
          </p:cNvSpPr>
          <p:nvPr>
            <p:ph type="ftr" sz="quarter" idx="11"/>
          </p:nvPr>
        </p:nvSpPr>
        <p:spPr/>
        <p:txBody>
          <a:bodyPr/>
          <a:lstStyle/>
          <a:p>
            <a:r>
              <a:rPr lang="tr-TR"/>
              <a:t>Eğitim Öğretim Geliştirme Koordinatörlüğü</a:t>
            </a:r>
          </a:p>
        </p:txBody>
      </p:sp>
      <p:sp>
        <p:nvSpPr>
          <p:cNvPr id="6"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250248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3" y="1598614"/>
            <a:ext cx="3505199" cy="4262436"/>
          </a:xfrm>
        </p:spPr>
        <p:txBody>
          <a:bodyPr/>
          <a:lstStyle>
            <a:lvl1pPr marL="0" indent="0">
              <a:buNone/>
              <a:defRPr sz="1401"/>
            </a:lvl1pPr>
            <a:lvl2pPr marL="457243" indent="0">
              <a:buNone/>
              <a:defRPr sz="1200"/>
            </a:lvl2pPr>
            <a:lvl3pPr marL="914485" indent="0">
              <a:buNone/>
              <a:defRPr sz="1001"/>
            </a:lvl3pPr>
            <a:lvl4pPr marL="1371728" indent="0">
              <a:buNone/>
              <a:defRPr sz="900"/>
            </a:lvl4pPr>
            <a:lvl5pPr marL="1828971" indent="0">
              <a:buNone/>
              <a:defRPr sz="900"/>
            </a:lvl5pPr>
            <a:lvl6pPr marL="2286214" indent="0">
              <a:buNone/>
              <a:defRPr sz="900"/>
            </a:lvl6pPr>
            <a:lvl7pPr marL="2743456" indent="0">
              <a:buNone/>
              <a:defRPr sz="900"/>
            </a:lvl7pPr>
            <a:lvl8pPr marL="3200699" indent="0">
              <a:buNone/>
              <a:defRPr sz="900"/>
            </a:lvl8pPr>
            <a:lvl9pPr marL="365794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6C3A2E-AD62-4D19-88D5-177703F2C42D}" type="datetime1">
              <a:rPr lang="tr-TR" smtClean="0"/>
              <a:pPr/>
              <a:t>16.10.2023</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6575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43" indent="0">
              <a:buNone/>
              <a:defRPr sz="1600"/>
            </a:lvl2pPr>
            <a:lvl3pPr marL="914485" indent="0">
              <a:buNone/>
              <a:defRPr sz="1600"/>
            </a:lvl3pPr>
            <a:lvl4pPr marL="1371728" indent="0">
              <a:buNone/>
              <a:defRPr sz="1600"/>
            </a:lvl4pPr>
            <a:lvl5pPr marL="1828971" indent="0">
              <a:buNone/>
              <a:defRPr sz="1600"/>
            </a:lvl5pPr>
            <a:lvl6pPr marL="2286214" indent="0">
              <a:buNone/>
              <a:defRPr sz="1600"/>
            </a:lvl6pPr>
            <a:lvl7pPr marL="2743456" indent="0">
              <a:buNone/>
              <a:defRPr sz="1600"/>
            </a:lvl7pPr>
            <a:lvl8pPr marL="3200699" indent="0">
              <a:buNone/>
              <a:defRPr sz="1600"/>
            </a:lvl8pPr>
            <a:lvl9pPr marL="3657942"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243" indent="0">
              <a:buNone/>
              <a:defRPr sz="1200"/>
            </a:lvl2pPr>
            <a:lvl3pPr marL="914485" indent="0">
              <a:buNone/>
              <a:defRPr sz="1001"/>
            </a:lvl3pPr>
            <a:lvl4pPr marL="1371728" indent="0">
              <a:buNone/>
              <a:defRPr sz="900"/>
            </a:lvl4pPr>
            <a:lvl5pPr marL="1828971" indent="0">
              <a:buNone/>
              <a:defRPr sz="900"/>
            </a:lvl5pPr>
            <a:lvl6pPr marL="2286214" indent="0">
              <a:buNone/>
              <a:defRPr sz="900"/>
            </a:lvl6pPr>
            <a:lvl7pPr marL="2743456" indent="0">
              <a:buNone/>
              <a:defRPr sz="900"/>
            </a:lvl7pPr>
            <a:lvl8pPr marL="3200699" indent="0">
              <a:buNone/>
              <a:defRPr sz="900"/>
            </a:lvl8pPr>
            <a:lvl9pPr marL="365794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6FE4B-59D7-4622-BCEA-F6D0C7AB84FF}" type="datetime1">
              <a:rPr lang="tr-TR" smtClean="0"/>
              <a:pPr/>
              <a:t>16.10.2023</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401232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alpha val="9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2"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1"/>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1500B6-797E-4712-9C84-AD7015428EA0}" type="datetime1">
              <a:rPr lang="tr-TR" smtClean="0"/>
              <a:pPr/>
              <a:t>16.10.2023</a:t>
            </a:fld>
            <a:endParaRPr lang="tr-TR"/>
          </a:p>
        </p:txBody>
      </p:sp>
      <p:sp>
        <p:nvSpPr>
          <p:cNvPr id="5" name="Footer Placeholder 4"/>
          <p:cNvSpPr>
            <a:spLocks noGrp="1"/>
          </p:cNvSpPr>
          <p:nvPr>
            <p:ph type="ftr" sz="quarter" idx="3"/>
          </p:nvPr>
        </p:nvSpPr>
        <p:spPr>
          <a:xfrm>
            <a:off x="2589213" y="6135809"/>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Eğitim Öğretim Geliştirme Koordinatörlüğü</a:t>
            </a:r>
          </a:p>
        </p:txBody>
      </p:sp>
      <p:sp>
        <p:nvSpPr>
          <p:cNvPr id="6" name="Slide Number Placeholder 5"/>
          <p:cNvSpPr>
            <a:spLocks noGrp="1"/>
          </p:cNvSpPr>
          <p:nvPr>
            <p:ph type="sldNum" sz="quarter" idx="4"/>
          </p:nvPr>
        </p:nvSpPr>
        <p:spPr bwMode="gray">
          <a:xfrm>
            <a:off x="531813" y="787783"/>
            <a:ext cx="779767" cy="365125"/>
          </a:xfrm>
          <a:prstGeom prst="rect">
            <a:avLst/>
          </a:prstGeom>
        </p:spPr>
        <p:txBody>
          <a:bodyPr vert="horz" lIns="91440" tIns="45720" rIns="91440" bIns="45720" rtlCol="0" anchor="ctr"/>
          <a:lstStyle>
            <a:lvl1pPr algn="r">
              <a:defRPr sz="2000">
                <a:solidFill>
                  <a:srgbClr val="FEFFFF"/>
                </a:solidFill>
              </a:defRPr>
            </a:lvl1pPr>
          </a:lstStyle>
          <a:p>
            <a:fld id="{B4B99691-FCFF-452C-BD88-ACF8E855E7F3}" type="slidenum">
              <a:rPr lang="tr-TR" smtClean="0"/>
              <a:pPr/>
              <a:t>‹#›</a:t>
            </a:fld>
            <a:endParaRPr lang="tr-TR"/>
          </a:p>
        </p:txBody>
      </p:sp>
    </p:spTree>
    <p:extLst>
      <p:ext uri="{BB962C8B-B14F-4D97-AF65-F5344CB8AC3E}">
        <p14:creationId xmlns:p14="http://schemas.microsoft.com/office/powerpoint/2010/main" val="308736681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hf sldNum="0" hdr="0" dt="0"/>
  <p:txStyles>
    <p:titleStyle>
      <a:lvl1pPr algn="l" defTabSz="45724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43" rtl="0" eaLnBrk="1" latinLnBrk="0" hangingPunct="1">
        <a:defRPr sz="1800" kern="1200">
          <a:solidFill>
            <a:schemeClr val="tx1"/>
          </a:solidFill>
          <a:latin typeface="+mn-lt"/>
          <a:ea typeface="+mn-ea"/>
          <a:cs typeface="+mn-cs"/>
        </a:defRPr>
      </a:lvl1pPr>
      <a:lvl2pPr marL="457243" algn="l" defTabSz="457243" rtl="0" eaLnBrk="1" latinLnBrk="0" hangingPunct="1">
        <a:defRPr sz="1800" kern="1200">
          <a:solidFill>
            <a:schemeClr val="tx1"/>
          </a:solidFill>
          <a:latin typeface="+mn-lt"/>
          <a:ea typeface="+mn-ea"/>
          <a:cs typeface="+mn-cs"/>
        </a:defRPr>
      </a:lvl2pPr>
      <a:lvl3pPr marL="914485" algn="l" defTabSz="457243" rtl="0" eaLnBrk="1" latinLnBrk="0" hangingPunct="1">
        <a:defRPr sz="1800" kern="1200">
          <a:solidFill>
            <a:schemeClr val="tx1"/>
          </a:solidFill>
          <a:latin typeface="+mn-lt"/>
          <a:ea typeface="+mn-ea"/>
          <a:cs typeface="+mn-cs"/>
        </a:defRPr>
      </a:lvl3pPr>
      <a:lvl4pPr marL="1371728" algn="l" defTabSz="457243" rtl="0" eaLnBrk="1" latinLnBrk="0" hangingPunct="1">
        <a:defRPr sz="1800" kern="1200">
          <a:solidFill>
            <a:schemeClr val="tx1"/>
          </a:solidFill>
          <a:latin typeface="+mn-lt"/>
          <a:ea typeface="+mn-ea"/>
          <a:cs typeface="+mn-cs"/>
        </a:defRPr>
      </a:lvl4pPr>
      <a:lvl5pPr marL="1828971" algn="l" defTabSz="457243" rtl="0" eaLnBrk="1" latinLnBrk="0" hangingPunct="1">
        <a:defRPr sz="1800" kern="1200">
          <a:solidFill>
            <a:schemeClr val="tx1"/>
          </a:solidFill>
          <a:latin typeface="+mn-lt"/>
          <a:ea typeface="+mn-ea"/>
          <a:cs typeface="+mn-cs"/>
        </a:defRPr>
      </a:lvl5pPr>
      <a:lvl6pPr marL="2286214" algn="l" defTabSz="457243" rtl="0" eaLnBrk="1" latinLnBrk="0" hangingPunct="1">
        <a:defRPr sz="1800" kern="1200">
          <a:solidFill>
            <a:schemeClr val="tx1"/>
          </a:solidFill>
          <a:latin typeface="+mn-lt"/>
          <a:ea typeface="+mn-ea"/>
          <a:cs typeface="+mn-cs"/>
        </a:defRPr>
      </a:lvl6pPr>
      <a:lvl7pPr marL="2743456" algn="l" defTabSz="457243" rtl="0" eaLnBrk="1" latinLnBrk="0" hangingPunct="1">
        <a:defRPr sz="1800" kern="1200">
          <a:solidFill>
            <a:schemeClr val="tx1"/>
          </a:solidFill>
          <a:latin typeface="+mn-lt"/>
          <a:ea typeface="+mn-ea"/>
          <a:cs typeface="+mn-cs"/>
        </a:defRPr>
      </a:lvl7pPr>
      <a:lvl8pPr marL="3200699" algn="l" defTabSz="457243" rtl="0" eaLnBrk="1" latinLnBrk="0" hangingPunct="1">
        <a:defRPr sz="1800" kern="1200">
          <a:solidFill>
            <a:schemeClr val="tx1"/>
          </a:solidFill>
          <a:latin typeface="+mn-lt"/>
          <a:ea typeface="+mn-ea"/>
          <a:cs typeface="+mn-cs"/>
        </a:defRPr>
      </a:lvl8pPr>
      <a:lvl9pPr marL="3657942" algn="l" defTabSz="4572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bp.klu.edu.tr/" TargetMode="External"/><Relationship Id="rId2" Type="http://schemas.openxmlformats.org/officeDocument/2006/relationships/hyperlink" Target="http://bologna.klu.edu.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ariyer.klu.edu.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642979"/>
            <a:ext cx="252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664277"/>
            <a:ext cx="252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2380891" y="3103302"/>
            <a:ext cx="5380749" cy="1092607"/>
          </a:xfrm>
          <a:prstGeom prst="rect">
            <a:avLst/>
          </a:prstGeom>
        </p:spPr>
        <p:txBody>
          <a:bodyPr wrap="square">
            <a:spAutoFit/>
          </a:bodyPr>
          <a:lstStyle/>
          <a:p>
            <a:pPr marL="542925" lvl="0" algn="r">
              <a:spcAft>
                <a:spcPts val="600"/>
              </a:spcAft>
              <a:buClr>
                <a:srgbClr val="6666FF"/>
              </a:buClr>
            </a:pPr>
            <a:r>
              <a:rPr lang="tr-TR" sz="2000" b="1" spc="310" dirty="0">
                <a:solidFill>
                  <a:srgbClr val="003399"/>
                </a:solidFill>
                <a:latin typeface="+mj-lt"/>
              </a:rPr>
              <a:t>SİYASET BİLİMİ VE KAMU YÖNETİMİ BÖLÜMÜ </a:t>
            </a:r>
          </a:p>
          <a:p>
            <a:pPr marL="542925" lvl="0" algn="r">
              <a:spcAft>
                <a:spcPts val="600"/>
              </a:spcAft>
              <a:buClr>
                <a:srgbClr val="6666FF"/>
              </a:buClr>
            </a:pPr>
            <a:r>
              <a:rPr lang="tr-TR" sz="2000" b="1" spc="310" dirty="0">
                <a:solidFill>
                  <a:schemeClr val="bg1">
                    <a:lumMod val="65000"/>
                  </a:schemeClr>
                </a:solidFill>
                <a:latin typeface="+mj-lt"/>
              </a:rPr>
              <a:t>Oryantasyon Programı</a:t>
            </a:r>
          </a:p>
        </p:txBody>
      </p:sp>
      <p:sp>
        <p:nvSpPr>
          <p:cNvPr id="11" name="Subtitle 2"/>
          <p:cNvSpPr txBox="1">
            <a:spLocks/>
          </p:cNvSpPr>
          <p:nvPr/>
        </p:nvSpPr>
        <p:spPr>
          <a:xfrm>
            <a:off x="8612216" y="5339143"/>
            <a:ext cx="3414446" cy="1105927"/>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spcBef>
                <a:spcPts val="0"/>
              </a:spcBef>
              <a:spcAft>
                <a:spcPts val="600"/>
              </a:spcAft>
            </a:pPr>
            <a:r>
              <a:rPr lang="tr-TR" sz="1600" spc="200" dirty="0">
                <a:solidFill>
                  <a:schemeClr val="bg1">
                    <a:lumMod val="50000"/>
                  </a:schemeClr>
                </a:solidFill>
              </a:rPr>
              <a:t>Siyaset Bilimi ve Kamu Yönetimi </a:t>
            </a:r>
          </a:p>
          <a:p>
            <a:pPr>
              <a:spcBef>
                <a:spcPts val="0"/>
              </a:spcBef>
              <a:spcAft>
                <a:spcPts val="600"/>
              </a:spcAft>
            </a:pPr>
            <a:r>
              <a:rPr lang="tr-TR" sz="1600" spc="200" dirty="0">
                <a:solidFill>
                  <a:schemeClr val="bg1">
                    <a:lumMod val="50000"/>
                  </a:schemeClr>
                </a:solidFill>
              </a:rPr>
              <a:t>Bölüm Başkanlığı</a:t>
            </a:r>
            <a:endParaRPr lang="tr-TR" sz="1400" spc="500" dirty="0">
              <a:solidFill>
                <a:schemeClr val="bg1">
                  <a:lumMod val="50000"/>
                </a:schemeClr>
              </a:solidFill>
            </a:endParaRPr>
          </a:p>
        </p:txBody>
      </p:sp>
      <p:grpSp>
        <p:nvGrpSpPr>
          <p:cNvPr id="4" name="Grup 3"/>
          <p:cNvGrpSpPr/>
          <p:nvPr/>
        </p:nvGrpSpPr>
        <p:grpSpPr>
          <a:xfrm>
            <a:off x="8059232" y="3054151"/>
            <a:ext cx="4168769" cy="1226782"/>
            <a:chOff x="8059232" y="3054151"/>
            <a:chExt cx="4168769" cy="1226782"/>
          </a:xfrm>
        </p:grpSpPr>
        <p:sp>
          <p:nvSpPr>
            <p:cNvPr id="17" name="Dikdörtgen 16"/>
            <p:cNvSpPr/>
            <p:nvPr/>
          </p:nvSpPr>
          <p:spPr>
            <a:xfrm>
              <a:off x="9312000" y="3477854"/>
              <a:ext cx="2916000" cy="360000"/>
            </a:xfrm>
            <a:prstGeom prst="rect">
              <a:avLst/>
            </a:prstGeom>
            <a:gradFill>
              <a:gsLst>
                <a:gs pos="9000">
                  <a:srgbClr val="9999FF"/>
                </a:gs>
                <a:gs pos="100000">
                  <a:schemeClr val="bg1"/>
                </a:gs>
              </a:gsLst>
              <a:lin ang="10800000" scaled="1"/>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71488" defTabSz="450892"/>
              <a:endParaRPr lang="tr-TR" sz="1600" b="1" dirty="0">
                <a:solidFill>
                  <a:schemeClr val="tx1"/>
                </a:solidFill>
              </a:endParaRPr>
            </a:p>
          </p:txBody>
        </p:sp>
        <p:pic>
          <p:nvPicPr>
            <p:cNvPr id="12" name="Resim 11" descr="tasarimci-aktas-kirklareli-nin-renklerini_o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59232" y="3054151"/>
              <a:ext cx="1080000" cy="1068297"/>
            </a:xfrm>
            <a:prstGeom prst="rect">
              <a:avLst/>
            </a:prstGeom>
            <a:noFill/>
            <a:ln>
              <a:noFill/>
            </a:ln>
          </p:spPr>
        </p:pic>
        <p:sp>
          <p:nvSpPr>
            <p:cNvPr id="13" name="Dikdörtgen 12"/>
            <p:cNvSpPr/>
            <p:nvPr/>
          </p:nvSpPr>
          <p:spPr>
            <a:xfrm>
              <a:off x="9349826" y="3078992"/>
              <a:ext cx="2878175" cy="276999"/>
            </a:xfrm>
            <a:prstGeom prst="rect">
              <a:avLst/>
            </a:prstGeom>
          </p:spPr>
          <p:txBody>
            <a:bodyPr wrap="square" lIns="180000">
              <a:spAutoFit/>
            </a:bodyPr>
            <a:lstStyle/>
            <a:p>
              <a:pPr indent="-88900">
                <a:spcBef>
                  <a:spcPts val="600"/>
                </a:spcBef>
                <a:buClr>
                  <a:srgbClr val="6666FF"/>
                </a:buClr>
                <a:tabLst>
                  <a:tab pos="266700" algn="l"/>
                </a:tabLst>
              </a:pPr>
              <a:r>
                <a:rPr lang="tr-TR" sz="1200" b="1" spc="300" dirty="0">
                  <a:solidFill>
                    <a:schemeClr val="bg1">
                      <a:lumMod val="65000"/>
                    </a:schemeClr>
                  </a:solidFill>
                </a:rPr>
                <a:t>Kırklareli Üniversitesi</a:t>
              </a:r>
            </a:p>
          </p:txBody>
        </p:sp>
        <p:sp>
          <p:nvSpPr>
            <p:cNvPr id="2" name="Dikdörtgen 1"/>
            <p:cNvSpPr/>
            <p:nvPr/>
          </p:nvSpPr>
          <p:spPr>
            <a:xfrm>
              <a:off x="9426273" y="4003934"/>
              <a:ext cx="2682145" cy="276999"/>
            </a:xfrm>
            <a:prstGeom prst="rect">
              <a:avLst/>
            </a:prstGeom>
          </p:spPr>
          <p:txBody>
            <a:bodyPr wrap="none">
              <a:spAutoFit/>
            </a:bodyPr>
            <a:lstStyle/>
            <a:p>
              <a:pPr marL="542925" indent="-542925">
                <a:buClr>
                  <a:srgbClr val="6666FF"/>
                </a:buClr>
              </a:pPr>
              <a:r>
                <a:rPr lang="tr-TR" sz="1200" i="1" spc="500" dirty="0">
                  <a:solidFill>
                    <a:srgbClr val="9A9AE6"/>
                  </a:solidFill>
                  <a:latin typeface="Harlow Solid Italic" panose="04030604020F02020D02" pitchFamily="82" charset="0"/>
                </a:rPr>
                <a:t>Bilgeliğe Yolculuk…</a:t>
              </a:r>
            </a:p>
          </p:txBody>
        </p:sp>
      </p:gr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252518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Anabilim Dalları ve Akademik Personel</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10</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333174"/>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Hukuk Bilimleri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Doç. Dr. İskender GÜMÜŞ (Bölüm Başkanı)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Aygül KIZILAY GÜNEYLİOĞLU</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Dr. Adem TAFRAN</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İlknur GÜL</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Enis DUMAN</a:t>
            </a:r>
          </a:p>
          <a:p>
            <a:pPr marL="1265238" lvl="1"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27990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Bölümden Mezun Bir Öğrencinin Sahip Olacağı Yeterlikler</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11</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11641476" cy="5909310"/>
          </a:xfrm>
          <a:prstGeom prst="rect">
            <a:avLst/>
          </a:prstGeom>
        </p:spPr>
        <p:txBody>
          <a:bodyPr wrap="square">
            <a:spAutoFit/>
          </a:bodyPr>
          <a:lstStyle/>
          <a:p>
            <a:pPr marL="808038" lvl="0" indent="-265113" algn="just">
              <a:spcBef>
                <a:spcPts val="1200"/>
              </a:spcBef>
              <a:spcAft>
                <a:spcPts val="600"/>
              </a:spcAft>
              <a:buClr>
                <a:srgbClr val="6666FF"/>
              </a:buClr>
              <a:buFont typeface="Wingdings" panose="05000000000000000000" pitchFamily="2" charset="2"/>
              <a:buChar char="§"/>
            </a:pPr>
            <a:r>
              <a:rPr lang="tr-TR" sz="1200" dirty="0"/>
              <a:t>Siyaset Bilimi ve Kamu Yönetimine ilişkin genel bilgi birikimini, temel teori ve uygulamalar çerçevesinde derinleştirmek.</a:t>
            </a:r>
          </a:p>
          <a:p>
            <a:pPr marL="808038" lvl="0" indent="-265113" algn="just">
              <a:spcBef>
                <a:spcPts val="1200"/>
              </a:spcBef>
              <a:spcAft>
                <a:spcPts val="600"/>
              </a:spcAft>
              <a:buClr>
                <a:srgbClr val="6666FF"/>
              </a:buClr>
              <a:buFont typeface="Wingdings" panose="05000000000000000000" pitchFamily="2" charset="2"/>
              <a:buChar char="§"/>
            </a:pPr>
            <a:r>
              <a:rPr lang="tr-TR" sz="1200" dirty="0"/>
              <a:t>Siyaset Bilimi ve Kamu Yönetimi alanına ilişkin güncel ve karmaşık konulara farklı açılımlar sağlayacak yeni bilimsel yöntemler geliştirebilmek, farklı disiplinlerde geliştirilen yöntemleri alana uyarlayabilmek.</a:t>
            </a:r>
          </a:p>
          <a:p>
            <a:pPr marL="808038" lvl="0" indent="-265113" algn="just">
              <a:spcBef>
                <a:spcPts val="1200"/>
              </a:spcBef>
              <a:spcAft>
                <a:spcPts val="600"/>
              </a:spcAft>
              <a:buClr>
                <a:srgbClr val="6666FF"/>
              </a:buClr>
              <a:buFont typeface="Wingdings" panose="05000000000000000000" pitchFamily="2" charset="2"/>
              <a:buChar char="§"/>
            </a:pPr>
            <a:r>
              <a:rPr lang="tr-TR" sz="1200" dirty="0"/>
              <a:t>Kamu hukuku mevzuatına olduğu kadar özel hukuk mevzuatına da hâkim, mevzuat değişikliklerini takip ederek mevzuatı yorumlayabilmek ve uygulamaya aktarabilmek.</a:t>
            </a:r>
          </a:p>
          <a:p>
            <a:pPr marL="808038" lvl="0" indent="-265113">
              <a:spcBef>
                <a:spcPts val="1200"/>
              </a:spcBef>
              <a:spcAft>
                <a:spcPts val="600"/>
              </a:spcAft>
              <a:buClr>
                <a:srgbClr val="6666FF"/>
              </a:buClr>
              <a:buFont typeface="Wingdings" panose="05000000000000000000" pitchFamily="2" charset="2"/>
              <a:buChar char="§"/>
            </a:pPr>
            <a:r>
              <a:rPr lang="tr-TR" sz="1200" dirty="0"/>
              <a:t>Özgün ve yeni bilgileri analiz, sentez ve değerlendirmelerle siyaset bilimi ve kamu yönetimi alanında kullanabilmek</a:t>
            </a:r>
          </a:p>
          <a:p>
            <a:pPr marL="808038" indent="-265113">
              <a:spcBef>
                <a:spcPts val="1200"/>
              </a:spcBef>
              <a:spcAft>
                <a:spcPts val="600"/>
              </a:spcAft>
              <a:buClr>
                <a:srgbClr val="6666FF"/>
              </a:buClr>
              <a:buFont typeface="Wingdings" panose="05000000000000000000" pitchFamily="2" charset="2"/>
              <a:buChar char="§"/>
            </a:pPr>
            <a:r>
              <a:rPr lang="tr-TR" sz="1200" dirty="0"/>
              <a:t>Sorunlara ve olgulara çeşitli açılardan bakabilmek, çözüm önerileri üretebilmek, program ve karar taslaklarını hazırlama yeteneğine sahip olabilmek.</a:t>
            </a:r>
          </a:p>
          <a:p>
            <a:pPr marL="808038" indent="-265113">
              <a:spcBef>
                <a:spcPts val="1200"/>
              </a:spcBef>
              <a:spcAft>
                <a:spcPts val="600"/>
              </a:spcAft>
              <a:buClr>
                <a:srgbClr val="6666FF"/>
              </a:buClr>
              <a:buFont typeface="Wingdings" panose="05000000000000000000" pitchFamily="2" charset="2"/>
              <a:buChar char="§"/>
            </a:pPr>
            <a:r>
              <a:rPr lang="tr-TR" sz="1200" dirty="0"/>
              <a:t>Siyaset Bilimi ve Kamu Yönetiminin problemleri için çözüm alternatifleri önerebilmek ve bu alternatifleri kıyaslayabilmek.</a:t>
            </a:r>
          </a:p>
          <a:p>
            <a:pPr marL="808038" indent="-265113">
              <a:spcBef>
                <a:spcPts val="1200"/>
              </a:spcBef>
              <a:spcAft>
                <a:spcPts val="600"/>
              </a:spcAft>
              <a:buClr>
                <a:srgbClr val="6666FF"/>
              </a:buClr>
              <a:buFont typeface="Wingdings" panose="05000000000000000000" pitchFamily="2" charset="2"/>
              <a:buChar char="§"/>
            </a:pPr>
            <a:r>
              <a:rPr lang="tr-TR" sz="1200" dirty="0"/>
              <a:t>Kamu kurum ve kuruluşları, siyasi kurumlar, özel sektör ve sivil toplum örgütlerinin insan kaynakları, halkla ilişkiler, mali yönetim ve denetim gibi yönetim alanlarının çeşitli düzeylerinde görev alabilecek nitelikleri kazanmak.</a:t>
            </a:r>
          </a:p>
          <a:p>
            <a:pPr marL="808038" indent="-265113">
              <a:spcBef>
                <a:spcPts val="1200"/>
              </a:spcBef>
              <a:spcAft>
                <a:spcPts val="600"/>
              </a:spcAft>
              <a:buClr>
                <a:srgbClr val="6666FF"/>
              </a:buClr>
              <a:buFont typeface="Wingdings" panose="05000000000000000000" pitchFamily="2" charset="2"/>
              <a:buChar char="§"/>
            </a:pPr>
            <a:r>
              <a:rPr lang="tr-TR" sz="1200" dirty="0"/>
              <a:t>Bilişim teknolojileri, temel bilgisayar programları ve yönetim alanıyla ilgili bilgi sistemleri ile bu alandaki yenilikleri takip etme ve bunları etkili bir şekilde kullanabilmek </a:t>
            </a:r>
          </a:p>
          <a:p>
            <a:pPr marL="808038" indent="-265113">
              <a:spcBef>
                <a:spcPts val="1200"/>
              </a:spcBef>
              <a:spcAft>
                <a:spcPts val="600"/>
              </a:spcAft>
              <a:buClr>
                <a:srgbClr val="6666FF"/>
              </a:buClr>
              <a:buFont typeface="Wingdings" panose="05000000000000000000" pitchFamily="2" charset="2"/>
              <a:buChar char="§"/>
            </a:pPr>
            <a:r>
              <a:rPr lang="tr-TR" sz="1200" dirty="0"/>
              <a:t>Yönetim alanına yenilik getiren veya yeni bir bilimsel yöntemin geliştirilmesi konusunda ulusal ve uluslar arası yayın yapmak. </a:t>
            </a:r>
            <a:br>
              <a:rPr lang="tr-TR" dirty="0"/>
            </a:br>
            <a:r>
              <a:rPr lang="tr-TR" dirty="0"/>
              <a:t> </a:t>
            </a:r>
            <a:br>
              <a:rPr lang="tr-TR" dirty="0"/>
            </a:br>
            <a:r>
              <a:rPr lang="tr-TR" dirty="0"/>
              <a:t> </a:t>
            </a:r>
            <a:br>
              <a:rPr lang="tr-TR" dirty="0"/>
            </a:br>
            <a:r>
              <a:rPr lang="tr-TR" dirty="0"/>
              <a:t> </a:t>
            </a:r>
            <a:br>
              <a:rPr lang="tr-TR" dirty="0"/>
            </a:br>
            <a:r>
              <a:rPr lang="tr-TR" dirty="0"/>
              <a:t> </a:t>
            </a:r>
            <a:br>
              <a:rPr lang="tr-TR" dirty="0"/>
            </a:b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61817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Çift Anadal Uygulaması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12</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65338" y="1487552"/>
            <a:ext cx="11641476" cy="2215991"/>
          </a:xfrm>
          <a:prstGeom prst="rect">
            <a:avLst/>
          </a:prstGeom>
        </p:spPr>
        <p:txBody>
          <a:bodyPr wrap="square">
            <a:spAutoFit/>
          </a:bodyPr>
          <a:lstStyle/>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Çift Anadal, öğrenim gördüğü </a:t>
            </a:r>
            <a:r>
              <a:rPr kumimoji="0" lang="tr-TR" sz="1200" b="0" i="0" u="none" strike="noStrike" kern="1200" cap="none" spc="0" normalizeH="0" baseline="0" noProof="0" dirty="0" err="1">
                <a:ln>
                  <a:noFill/>
                </a:ln>
                <a:solidFill>
                  <a:prstClr val="black"/>
                </a:solidFill>
                <a:effectLst/>
                <a:uLnTx/>
                <a:uFillTx/>
                <a:latin typeface="Century Gothic"/>
                <a:ea typeface="+mn-ea"/>
                <a:cs typeface="+mn-cs"/>
              </a:rPr>
              <a:t>önlisans</a:t>
            </a:r>
            <a:r>
              <a:rPr kumimoji="0" lang="tr-TR" sz="1200" b="0" i="0" u="none" strike="noStrike" kern="1200" cap="none" spc="0" normalizeH="0" baseline="0" noProof="0" dirty="0">
                <a:ln>
                  <a:noFill/>
                </a:ln>
                <a:solidFill>
                  <a:prstClr val="black"/>
                </a:solidFill>
                <a:effectLst/>
                <a:uLnTx/>
                <a:uFillTx/>
                <a:latin typeface="Century Gothic"/>
                <a:ea typeface="+mn-ea"/>
                <a:cs typeface="+mn-cs"/>
              </a:rPr>
              <a:t> ya da lisans programında üstün başarı gösteren öğrencilerin esas programlarına yakın içerikteki ikinci bir programın derslerini de başarıyla geçerek çift diploma almalarını sağlayan uygulamadır.</a:t>
            </a:r>
          </a:p>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lang="tr-TR" sz="1200" dirty="0">
                <a:solidFill>
                  <a:prstClr val="black"/>
                </a:solidFill>
                <a:latin typeface="Century Gothic"/>
              </a:rPr>
              <a:t>Üniversitemizde Siyaset Bilimi ve Kamu Yönetimi öğrencileri, Çalışma Ekonomisi ve Endüstri İlişkileri, İktisat, Maliye, Sosyoloji, Uluslararası İlişkiler lisans programında Çift Anadal yapabilmektedir.</a:t>
            </a:r>
          </a:p>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Çift Anadal programlarına başvuruda öğrenciler lisans programlarında anadal lisans diploma programlarının en erken üçüncü yarıyıl, en geç dört yıllık </a:t>
            </a:r>
            <a:r>
              <a:rPr kumimoji="0" lang="tr-TR" sz="1200" b="0" i="0" u="none" strike="noStrike" kern="1200" cap="none" spc="0" normalizeH="0" baseline="0" noProof="0" dirty="0" err="1">
                <a:ln>
                  <a:noFill/>
                </a:ln>
                <a:solidFill>
                  <a:prstClr val="black"/>
                </a:solidFill>
                <a:effectLst/>
                <a:uLnTx/>
                <a:uFillTx/>
                <a:latin typeface="Century Gothic"/>
                <a:ea typeface="+mn-ea"/>
                <a:cs typeface="+mn-cs"/>
              </a:rPr>
              <a:t>progr</a:t>
            </a:r>
            <a:r>
              <a:rPr lang="tr-TR" sz="1200" dirty="0">
                <a:solidFill>
                  <a:prstClr val="black"/>
                </a:solidFill>
                <a:latin typeface="Century Gothic"/>
              </a:rPr>
              <a:t>amlarda beşinci yarıyıl başında başvurabilir. </a:t>
            </a:r>
          </a:p>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lang="tr-TR" sz="1200" dirty="0">
                <a:solidFill>
                  <a:prstClr val="black"/>
                </a:solidFill>
                <a:latin typeface="Century Gothic"/>
              </a:rPr>
              <a:t>Siyaset Bilimi ve Kamu Yönetimi Çift Anadal koordinatörü Arş. Gör. İlknur </a:t>
            </a:r>
            <a:r>
              <a:rPr lang="tr-TR" sz="1200" dirty="0" err="1">
                <a:solidFill>
                  <a:prstClr val="black"/>
                </a:solidFill>
                <a:latin typeface="Century Gothic"/>
              </a:rPr>
              <a:t>GÜL’dür</a:t>
            </a:r>
            <a:r>
              <a:rPr lang="tr-TR" sz="1200" dirty="0">
                <a:solidFill>
                  <a:prstClr val="black"/>
                </a:solidFill>
                <a:latin typeface="Century Gothic"/>
              </a:rPr>
              <a:t>. Detaylı bilgilere fakültemiz web sayfası üzerinden Hızlı Menü araçları içerisindeki Çift Anadal/Yan Dal sekmesinden ulaşabilirsiniz.</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endParaRPr lang="tr-TR" sz="1200" dirty="0">
              <a:solidFill>
                <a:prstClr val="black"/>
              </a:solidFill>
              <a:latin typeface="Century Gothic"/>
            </a:endParaRP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Koordinatörlüğü-2023</a:t>
            </a:r>
          </a:p>
        </p:txBody>
      </p:sp>
      <p:graphicFrame>
        <p:nvGraphicFramePr>
          <p:cNvPr id="3" name="Tablo 3">
            <a:extLst>
              <a:ext uri="{FF2B5EF4-FFF2-40B4-BE49-F238E27FC236}">
                <a16:creationId xmlns:a16="http://schemas.microsoft.com/office/drawing/2014/main" id="{EB3C5E70-8D4E-C848-1624-9EFF897F7C09}"/>
              </a:ext>
            </a:extLst>
          </p:cNvPr>
          <p:cNvGraphicFramePr>
            <a:graphicFrameLocks noGrp="1"/>
          </p:cNvGraphicFramePr>
          <p:nvPr>
            <p:extLst>
              <p:ext uri="{D42A27DB-BD31-4B8C-83A1-F6EECF244321}">
                <p14:modId xmlns:p14="http://schemas.microsoft.com/office/powerpoint/2010/main" val="3420164887"/>
              </p:ext>
            </p:extLst>
          </p:nvPr>
        </p:nvGraphicFramePr>
        <p:xfrm>
          <a:off x="1951205" y="3404682"/>
          <a:ext cx="8683295" cy="3185160"/>
        </p:xfrm>
        <a:graphic>
          <a:graphicData uri="http://schemas.openxmlformats.org/drawingml/2006/table">
            <a:tbl>
              <a:tblPr firstRow="1" bandRow="1">
                <a:tableStyleId>{5C22544A-7EE6-4342-B048-85BDC9FD1C3A}</a:tableStyleId>
              </a:tblPr>
              <a:tblGrid>
                <a:gridCol w="8683295">
                  <a:extLst>
                    <a:ext uri="{9D8B030D-6E8A-4147-A177-3AD203B41FA5}">
                      <a16:colId xmlns:a16="http://schemas.microsoft.com/office/drawing/2014/main" val="1376178614"/>
                    </a:ext>
                  </a:extLst>
                </a:gridCol>
              </a:tblGrid>
              <a:tr h="2988363">
                <a:tc>
                  <a:txBody>
                    <a:bodyPr/>
                    <a:lstStyle/>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(2) Bir öğrencinin ön lisans ve lisans diploma programlarında, çift anadal programına başvurabilmesi için;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 Kayıtlı olduğu anadal diploma programında, bulunduğu döneme kadar tüm derslerini almış ve başarmış olması gerekir.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 Anadal diploma programındaki genel ağırlıklı not ortalamasının 4.00 üzerinden en az 3.00 (BB harf notu, yüzlük sistemde 80-84 aralığı) olması gerekir. Başvuruda üst yarıyıldan alınmış derslerin başarı durumuna bakılmaz ve bu derslerin başarısı genel ağırlıklı not ortalaması hesabına katılmaz.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 Anadal diploma programının ilgili sınıftaki başarı sıralamasında en üst %20’lik dilimde olması gerekir.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ç) Anadal diploma programındaki genel ağırlıklı not ortalaması 4.00 üzerinden en az 3.00 (BB harf notu, yüzlük sistemde 80-84 aralığı) olması gerekir. Ancak anadal diploma programının ilgili sınıfında başarı sıralaması itibari ile en üst %20’de yer almayan öğrencilerden çift anadal yapılacak programın ilgili yıldaki taban puanından az olmamak üzere puana sahip olanlar da çift anadal programına başvurabilirler.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d) Yetenek sınavı ile öğrenci alan çift anadal diploma programına öğrenci kabulünde, yetenek sınavında başarılı olma şartı aranır. Şartlar ilgili bölüm tarafından belirlenip, birim yönetim kurulunca onaylanır.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e) Aynı anda birden fazla çift anadal programına kayıt yaptırılamaz. Ancak çift anadala ek olarak bir yan dal programına kayıt yaptırabilir. </a:t>
                      </a:r>
                    </a:p>
                    <a:p>
                      <a:r>
                        <a:rPr lang="tr-TR" sz="12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f) Öğrenim dili Türkçe olan diploma programlarına kayıtlı öğrencilerin, yabancı dille eğitim yapan herhangi bir çift anadal programına başvurabilmeleri için, ilgili çift anadal programının geçerli olan yabancı dil yeterlik koşullarını sağlamaları gerekir.</a:t>
                      </a:r>
                    </a:p>
                    <a:p>
                      <a:endParaRPr lang="tr-TR" sz="1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txBody>
                  <a:tcPr>
                    <a:noFill/>
                  </a:tcPr>
                </a:tc>
                <a:extLst>
                  <a:ext uri="{0D108BD9-81ED-4DB2-BD59-A6C34878D82A}">
                    <a16:rowId xmlns:a16="http://schemas.microsoft.com/office/drawing/2014/main" val="767827279"/>
                  </a:ext>
                </a:extLst>
              </a:tr>
            </a:tbl>
          </a:graphicData>
        </a:graphic>
      </p:graphicFrame>
    </p:spTree>
    <p:extLst>
      <p:ext uri="{BB962C8B-B14F-4D97-AF65-F5344CB8AC3E}">
        <p14:creationId xmlns:p14="http://schemas.microsoft.com/office/powerpoint/2010/main" val="356849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Yan Dal Uygulaması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13</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82662" y="1629718"/>
            <a:ext cx="11641476" cy="1354217"/>
          </a:xfrm>
          <a:prstGeom prst="rect">
            <a:avLst/>
          </a:prstGeom>
        </p:spPr>
        <p:txBody>
          <a:bodyPr wrap="square">
            <a:spAutoFit/>
          </a:bodyPr>
          <a:lstStyle/>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Yan dal, öğrenim gördüğü lisans programında üstün başarı gösteren öğrencilerin esas programlarına yakın içerikteki ikinci bir programın sınırlı sayıdaki derslerini alarak sertifika almaya hak kazanmalarını sağlayan uygulamadır.</a:t>
            </a:r>
          </a:p>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Üniversitemizde Siyaset Bilimi ve Kamu Yönetimi öğrencileri, </a:t>
            </a:r>
            <a:r>
              <a:rPr kumimoji="0" lang="tr-TR" sz="1200" i="0" u="none" strike="noStrike" kern="1200" cap="none" spc="0" normalizeH="0" baseline="0" noProof="0" dirty="0">
                <a:ln>
                  <a:noFill/>
                </a:ln>
                <a:solidFill>
                  <a:prstClr val="black"/>
                </a:solidFill>
                <a:effectLst/>
                <a:uLnTx/>
                <a:uFillTx/>
                <a:latin typeface="Century Gothic"/>
                <a:ea typeface="+mn-ea"/>
                <a:cs typeface="+mn-cs"/>
              </a:rPr>
              <a:t>Çalışma Ekonomisi ve Endüstri İlişkileri, Sosyoloji </a:t>
            </a:r>
            <a:r>
              <a:rPr kumimoji="0" lang="tr-TR" sz="1200" b="0" i="0" u="none" strike="noStrike" kern="1200" cap="none" spc="0" normalizeH="0" baseline="0" noProof="0" dirty="0">
                <a:ln>
                  <a:noFill/>
                </a:ln>
                <a:solidFill>
                  <a:prstClr val="black"/>
                </a:solidFill>
                <a:effectLst/>
                <a:uLnTx/>
                <a:uFillTx/>
                <a:latin typeface="Century Gothic"/>
                <a:ea typeface="+mn-ea"/>
                <a:cs typeface="+mn-cs"/>
              </a:rPr>
              <a:t>lisans programında Yan Dal yapabilmektedir.</a:t>
            </a:r>
          </a:p>
          <a:p>
            <a:pPr marL="808038" marR="0" lvl="0" indent="-265113" algn="just" defTabSz="914400" rtl="0" eaLnBrk="1" fontAlgn="auto" latinLnBrk="0" hangingPunct="1">
              <a:lnSpc>
                <a:spcPct val="100000"/>
              </a:lnSpc>
              <a:spcAft>
                <a:spcPts val="600"/>
              </a:spcAft>
              <a:buClr>
                <a:srgbClr val="6666FF"/>
              </a:buClr>
              <a:buSzTx/>
              <a:buFont typeface="Wingdings" panose="05000000000000000000" pitchFamily="2" charset="2"/>
              <a:buChar char="§"/>
              <a:tabLst/>
              <a:defRPr/>
            </a:pPr>
            <a:r>
              <a:rPr lang="tr-TR" sz="1200" dirty="0">
                <a:solidFill>
                  <a:prstClr val="black"/>
                </a:solidFill>
                <a:latin typeface="Century Gothic"/>
              </a:rPr>
              <a:t>Siyaset Bilimi ve Kamu Yönetimi Yan Dal koordinatörü Arş. Gör. İlknur </a:t>
            </a:r>
            <a:r>
              <a:rPr lang="tr-TR" sz="1200" dirty="0" err="1">
                <a:solidFill>
                  <a:prstClr val="black"/>
                </a:solidFill>
                <a:latin typeface="Century Gothic"/>
              </a:rPr>
              <a:t>GÜL’dür</a:t>
            </a:r>
            <a:r>
              <a:rPr lang="tr-TR" sz="1200" dirty="0">
                <a:solidFill>
                  <a:prstClr val="black"/>
                </a:solidFill>
                <a:latin typeface="Century Gothic"/>
              </a:rPr>
              <a:t>. Detaylı bilgilere fakültemiz web sayfası üzerinden Hızlı Menü araçları içerisindeki Çift Anadal/Yan Dal sekmesinden ulaşabilirsiniz.</a:t>
            </a: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Koordinatörlüğü-2023</a:t>
            </a:r>
          </a:p>
        </p:txBody>
      </p:sp>
      <p:graphicFrame>
        <p:nvGraphicFramePr>
          <p:cNvPr id="2" name="Tablo 3">
            <a:extLst>
              <a:ext uri="{FF2B5EF4-FFF2-40B4-BE49-F238E27FC236}">
                <a16:creationId xmlns:a16="http://schemas.microsoft.com/office/drawing/2014/main" id="{DB7ED113-93E1-D791-202D-658269C251B0}"/>
              </a:ext>
            </a:extLst>
          </p:cNvPr>
          <p:cNvGraphicFramePr>
            <a:graphicFrameLocks noGrp="1"/>
          </p:cNvGraphicFramePr>
          <p:nvPr>
            <p:extLst>
              <p:ext uri="{D42A27DB-BD31-4B8C-83A1-F6EECF244321}">
                <p14:modId xmlns:p14="http://schemas.microsoft.com/office/powerpoint/2010/main" val="2859089887"/>
              </p:ext>
            </p:extLst>
          </p:nvPr>
        </p:nvGraphicFramePr>
        <p:xfrm>
          <a:off x="2040661" y="3273147"/>
          <a:ext cx="8439769" cy="3048000"/>
        </p:xfrm>
        <a:graphic>
          <a:graphicData uri="http://schemas.openxmlformats.org/drawingml/2006/table">
            <a:tbl>
              <a:tblPr firstRow="1" bandRow="1">
                <a:tableStyleId>{5C22544A-7EE6-4342-B048-85BDC9FD1C3A}</a:tableStyleId>
              </a:tblPr>
              <a:tblGrid>
                <a:gridCol w="8439769">
                  <a:extLst>
                    <a:ext uri="{9D8B030D-6E8A-4147-A177-3AD203B41FA5}">
                      <a16:colId xmlns:a16="http://schemas.microsoft.com/office/drawing/2014/main" val="1101269817"/>
                    </a:ext>
                  </a:extLst>
                </a:gridCol>
              </a:tblGrid>
              <a:tr h="2876443">
                <a:tc>
                  <a:txBody>
                    <a:bodyPr/>
                    <a:lstStyle/>
                    <a:p>
                      <a:r>
                        <a:rPr lang="tr-TR" sz="1400" b="1" kern="1200" dirty="0">
                          <a:solidFill>
                            <a:schemeClr val="tx1"/>
                          </a:solidFill>
                          <a:effectLst/>
                          <a:latin typeface="Times New Roman" panose="02020603050405020304" pitchFamily="18" charset="0"/>
                          <a:ea typeface="+mn-ea"/>
                          <a:cs typeface="Times New Roman" panose="02020603050405020304" pitchFamily="18" charset="0"/>
                        </a:rPr>
                        <a:t>(1) Yan dal programı, öğrencilerin kayıtlı olduğu anadal programından bağımsız bir programdır. </a:t>
                      </a:r>
                    </a:p>
                    <a:p>
                      <a:r>
                        <a:rPr lang="tr-TR" sz="1400" b="1" kern="1200" dirty="0">
                          <a:solidFill>
                            <a:schemeClr val="tx1"/>
                          </a:solidFill>
                          <a:effectLst/>
                          <a:latin typeface="Times New Roman" panose="02020603050405020304" pitchFamily="18" charset="0"/>
                          <a:ea typeface="+mn-ea"/>
                          <a:cs typeface="Times New Roman" panose="02020603050405020304" pitchFamily="18" charset="0"/>
                        </a:rPr>
                        <a:t>(2) Yan dal programına başvuru lisans programlarında öğrencinin anadala kayıt yaptırdığı ilk yarıyıldan itibaren en erken üçüncü ve en geç altıncı yarıyılın başında yapılabilir. Ön lisans programlarında ise en erken ikinci ve en geç üçüncü yarıyılın başında yapılabilir.</a:t>
                      </a:r>
                    </a:p>
                    <a:p>
                      <a:r>
                        <a:rPr lang="tr-TR" sz="1400" b="1" kern="1200" dirty="0">
                          <a:solidFill>
                            <a:schemeClr val="tx1"/>
                          </a:solidFill>
                          <a:effectLst/>
                          <a:latin typeface="Times New Roman" panose="02020603050405020304" pitchFamily="18" charset="0"/>
                          <a:ea typeface="+mn-ea"/>
                          <a:cs typeface="Times New Roman" panose="02020603050405020304" pitchFamily="18" charset="0"/>
                        </a:rPr>
                        <a:t>(3) Öğrencinin yan dal programına başvurabilmesi için, başvuru yaptığı yarıyıla kadar anadal programı ders planındaki tüm dersleri almış ve başarmış olması, buna bağlı olarak genel ağırlıklı not ortalamasının 4.00 üzerinden en az 2.50 (CB harf notu, yüzlük sistemde 75-79 aralığı) olması gerekir.</a:t>
                      </a:r>
                    </a:p>
                    <a:p>
                      <a:r>
                        <a:rPr lang="tr-TR" sz="1400" b="1" kern="1200" dirty="0">
                          <a:solidFill>
                            <a:schemeClr val="tx1"/>
                          </a:solidFill>
                          <a:effectLst/>
                          <a:latin typeface="Times New Roman" panose="02020603050405020304" pitchFamily="18" charset="0"/>
                          <a:ea typeface="+mn-ea"/>
                          <a:cs typeface="Times New Roman" panose="02020603050405020304" pitchFamily="18" charset="0"/>
                        </a:rPr>
                        <a:t>(4) Yan dal programına başvurular akademik takvimde öngörülen tarihte, doğrudan ilgili bölüm/programa yapılır.</a:t>
                      </a:r>
                    </a:p>
                    <a:p>
                      <a:r>
                        <a:rPr lang="tr-TR" sz="1400" b="1" kern="1200" dirty="0">
                          <a:solidFill>
                            <a:schemeClr val="tx1"/>
                          </a:solidFill>
                          <a:effectLst/>
                          <a:latin typeface="Times New Roman" panose="02020603050405020304" pitchFamily="18" charset="0"/>
                          <a:ea typeface="+mn-ea"/>
                          <a:cs typeface="Times New Roman" panose="02020603050405020304" pitchFamily="18" charset="0"/>
                        </a:rPr>
                        <a:t>(5) Bir öğrenci aynı anda iki yan dal programına tercih sıralaması yaparak başvurabilir. Ancak öğrenci sadece bir yan dal programına kayıt yaptırabilir. İlk tercihine yerleşen öğrencinin diğer tercihi dikkate alınmaz.</a:t>
                      </a:r>
                    </a:p>
                    <a:p>
                      <a:r>
                        <a:rPr lang="tr-TR" sz="1400" b="1" kern="1200" dirty="0">
                          <a:solidFill>
                            <a:schemeClr val="tx1"/>
                          </a:solidFill>
                          <a:effectLst/>
                          <a:latin typeface="Times New Roman" panose="02020603050405020304" pitchFamily="18" charset="0"/>
                          <a:ea typeface="+mn-ea"/>
                          <a:cs typeface="Times New Roman" panose="02020603050405020304" pitchFamily="18" charset="0"/>
                        </a:rPr>
                        <a:t>(6) Bir öğrenci kendi anadal programında açılan yan dal programlarına başvuramaz.</a:t>
                      </a:r>
                    </a:p>
                    <a:p>
                      <a:endParaRPr lang="tr-TR" sz="12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558178055"/>
                  </a:ext>
                </a:extLst>
              </a:tr>
            </a:tbl>
          </a:graphicData>
        </a:graphic>
      </p:graphicFrame>
    </p:spTree>
    <p:extLst>
      <p:ext uri="{BB962C8B-B14F-4D97-AF65-F5344CB8AC3E}">
        <p14:creationId xmlns:p14="http://schemas.microsoft.com/office/powerpoint/2010/main" val="397478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Bilimsel Araştırma ve Sosyal Sorumluluk Projeleri</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14</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Bölümü &amp; </a:t>
            </a:r>
            <a:r>
              <a:rPr lang="tr-TR" sz="1400" spc="150" dirty="0">
                <a:solidFill>
                  <a:srgbClr val="6666FF"/>
                </a:solidFill>
              </a:rPr>
              <a:t>Oryantasyon Programı</a:t>
            </a:r>
          </a:p>
        </p:txBody>
      </p:sp>
      <p:sp>
        <p:nvSpPr>
          <p:cNvPr id="12" name="Dikdörtgen 11"/>
          <p:cNvSpPr/>
          <p:nvPr/>
        </p:nvSpPr>
        <p:spPr>
          <a:xfrm>
            <a:off x="340908" y="1629718"/>
            <a:ext cx="7863345" cy="5672002"/>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Bölümle ilgili kulüpler:  </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Siyaset Bilimi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Arş. Gör. Dr. Osman KOCAAGA</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Ombudsmanlık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Doç. Dr. İskender GÜMÜŞ</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Genç Yankı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Dr. Öğr. Üyesi Sezgin SEZGİN</a:t>
            </a:r>
          </a:p>
          <a:p>
            <a:pPr marL="828675" lvl="0" indent="-285750" algn="just">
              <a:spcBef>
                <a:spcPts val="1200"/>
              </a:spcBef>
              <a:spcAft>
                <a:spcPts val="600"/>
              </a:spcAft>
              <a:buClr>
                <a:srgbClr val="6666FF"/>
              </a:buClr>
              <a:buFontTx/>
              <a:buChar char="-"/>
            </a:pPr>
            <a:r>
              <a:rPr lang="tr-TR" dirty="0">
                <a:latin typeface="Times New Roman" panose="02020603050405020304" pitchFamily="18" charset="0"/>
                <a:cs typeface="Times New Roman" panose="02020603050405020304" pitchFamily="18" charset="0"/>
              </a:rPr>
              <a:t>Genç Kızılay Kulübü</a:t>
            </a:r>
          </a:p>
          <a:p>
            <a:pPr marL="542925" lvl="0"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Arş. Gör. Burçak PARLAK</a:t>
            </a:r>
          </a:p>
          <a:p>
            <a:pPr marL="808038" lvl="0" indent="-265113" algn="just">
              <a:spcBef>
                <a:spcPts val="1200"/>
              </a:spcBef>
              <a:spcAft>
                <a:spcPts val="600"/>
              </a:spcAft>
              <a:buClr>
                <a:srgbClr val="6666FF"/>
              </a:buClr>
            </a:pPr>
            <a:endParaRPr lang="tr-TR" dirty="0">
              <a:latin typeface="Times New Roman" panose="02020603050405020304" pitchFamily="18" charset="0"/>
              <a:cs typeface="Times New Roman" panose="02020603050405020304" pitchFamily="18" charset="0"/>
            </a:endParaRPr>
          </a:p>
          <a:p>
            <a:pPr marL="808038" lvl="0"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65219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Verilen Dersler / Öğrencinin Seçebileceği Dersler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88544" y="2744287"/>
            <a:ext cx="3300972" cy="2185214"/>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Ortak seçmeli dersler yönergesi :</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http://oidb.klu.edu.tr/dosyalar/birimler/oidb/dosyalar/dosya_ve_belgeler/ortak_secmeli_dersler_yonergesi.docx</a:t>
            </a:r>
          </a:p>
          <a:p>
            <a:pPr marL="266700" lvl="0" indent="-180975">
              <a:spcBef>
                <a:spcPts val="1200"/>
              </a:spcBef>
              <a:spcAft>
                <a:spcPts val="600"/>
              </a:spcAft>
            </a:pPr>
            <a:endParaRPr lang="tr-TR" sz="1600" b="1" dirty="0">
              <a:solidFill>
                <a:srgbClr val="333399"/>
              </a:solidFill>
              <a:ea typeface="Calibri" panose="020F0502020204030204" pitchFamily="34" charset="0"/>
              <a:cs typeface="Times New Roman" panose="02020603050405020304" pitchFamily="18" charset="0"/>
            </a:endParaRP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15</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3686843"/>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pPr>
            <a:r>
              <a:rPr lang="tr-TR" dirty="0"/>
              <a:t>Bologna Eşgüdüm Koordinatörlüğü</a:t>
            </a:r>
          </a:p>
          <a:p>
            <a:pPr marL="808038" lvl="0" indent="-265113" algn="just">
              <a:lnSpc>
                <a:spcPct val="150000"/>
              </a:lnSpc>
              <a:spcBef>
                <a:spcPts val="1200"/>
              </a:spcBef>
              <a:spcAft>
                <a:spcPts val="600"/>
              </a:spcAft>
              <a:buClr>
                <a:srgbClr val="6666FF"/>
              </a:buClr>
            </a:pPr>
            <a:r>
              <a:rPr lang="tr-TR" dirty="0"/>
              <a:t>Bologna Bilgi Paketi İnternet Sayfasında</a:t>
            </a:r>
          </a:p>
          <a:p>
            <a:pPr marL="808038" lvl="0" indent="-265113" algn="just">
              <a:lnSpc>
                <a:spcPct val="150000"/>
              </a:lnSpc>
              <a:spcBef>
                <a:spcPts val="1200"/>
              </a:spcBef>
              <a:spcAft>
                <a:spcPts val="600"/>
              </a:spcAft>
              <a:buClr>
                <a:srgbClr val="6666FF"/>
              </a:buClr>
            </a:pPr>
            <a:r>
              <a:rPr lang="tr-TR" dirty="0"/>
              <a:t>Bölümümüz Ders Programı yer almaktadır:</a:t>
            </a:r>
          </a:p>
          <a:p>
            <a:pPr marL="808038" lvl="0" indent="-265113" algn="just">
              <a:lnSpc>
                <a:spcPct val="150000"/>
              </a:lnSpc>
              <a:spcBef>
                <a:spcPts val="1200"/>
              </a:spcBef>
              <a:spcAft>
                <a:spcPts val="600"/>
              </a:spcAft>
              <a:buClr>
                <a:srgbClr val="6666FF"/>
              </a:buClr>
            </a:pPr>
            <a:r>
              <a:rPr lang="tr-TR" dirty="0">
                <a:hlinkClick r:id="rId2"/>
              </a:rPr>
              <a:t>http://bologna.klu.edu.tr</a:t>
            </a:r>
            <a:endParaRPr lang="tr-TR" dirty="0"/>
          </a:p>
          <a:p>
            <a:pPr marL="808038" indent="-265113" algn="just">
              <a:lnSpc>
                <a:spcPct val="150000"/>
              </a:lnSpc>
              <a:spcBef>
                <a:spcPts val="1200"/>
              </a:spcBef>
              <a:spcAft>
                <a:spcPts val="600"/>
              </a:spcAft>
              <a:buClr>
                <a:srgbClr val="6666FF"/>
              </a:buClr>
            </a:pPr>
            <a:r>
              <a:rPr lang="tr-TR" dirty="0">
                <a:hlinkClick r:id="rId3"/>
              </a:rPr>
              <a:t>http://ebp.klu.edu.tr</a:t>
            </a:r>
            <a:endParaRPr lang="tr-TR" dirty="0"/>
          </a:p>
          <a:p>
            <a:pPr marL="808038" lvl="0"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163449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Yürütülen Faaliyetler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16</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1" y="1629718"/>
            <a:ext cx="8361409" cy="5302670"/>
          </a:xfrm>
          <a:prstGeom prst="rect">
            <a:avLst/>
          </a:prstGeom>
        </p:spPr>
        <p:txBody>
          <a:bodyPr wrap="square">
            <a:spAutoFit/>
          </a:bodyPr>
          <a:lstStyle/>
          <a:p>
            <a:pPr marL="808038"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24 Mayıs 2023 tarihinde </a:t>
            </a:r>
            <a:r>
              <a:rPr lang="tr-TR" b="1" dirty="0">
                <a:solidFill>
                  <a:srgbClr val="FF0000"/>
                </a:solidFill>
                <a:latin typeface="Times New Roman" panose="02020603050405020304" pitchFamily="18" charset="0"/>
                <a:cs typeface="Times New Roman" panose="02020603050405020304" pitchFamily="18" charset="0"/>
              </a:rPr>
              <a:t>Bölümümüz</a:t>
            </a:r>
            <a:r>
              <a:rPr lang="tr-TR" dirty="0">
                <a:latin typeface="Times New Roman" panose="02020603050405020304" pitchFamily="18" charset="0"/>
                <a:cs typeface="Times New Roman" panose="02020603050405020304" pitchFamily="18" charset="0"/>
              </a:rPr>
              <a:t> 2014 yılı mezunlarımızdan Bilal ÇİTİL ile Mülki İdare Amirliği başlıklı söyleşi söyleşi düzenlendi.</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16 Mayıs 2023 tarihinde </a:t>
            </a:r>
            <a:r>
              <a:rPr lang="tr-TR" b="1" dirty="0">
                <a:solidFill>
                  <a:srgbClr val="FF0000"/>
                </a:solidFill>
                <a:latin typeface="Times New Roman" panose="02020603050405020304" pitchFamily="18" charset="0"/>
                <a:cs typeface="Times New Roman" panose="02020603050405020304" pitchFamily="18" charset="0"/>
              </a:rPr>
              <a:t>Bölümümüz</a:t>
            </a:r>
            <a:r>
              <a:rPr lang="tr-TR" dirty="0">
                <a:latin typeface="Times New Roman" panose="02020603050405020304" pitchFamily="18" charset="0"/>
                <a:cs typeface="Times New Roman" panose="02020603050405020304" pitchFamily="18" charset="0"/>
              </a:rPr>
              <a:t> mezunlarından Gelir Uzmanı olarak görev yapan Ömer Ramazan, Gelir Uzman Yardımcısı olarak görev yapan Faruk Çambel ve </a:t>
            </a:r>
            <a:r>
              <a:rPr lang="tr-TR" dirty="0" err="1">
                <a:latin typeface="Times New Roman" panose="02020603050405020304" pitchFamily="18" charset="0"/>
                <a:cs typeface="Times New Roman" panose="02020603050405020304" pitchFamily="18" charset="0"/>
              </a:rPr>
              <a:t>Yunuscan</a:t>
            </a:r>
            <a:r>
              <a:rPr lang="tr-TR" dirty="0">
                <a:latin typeface="Times New Roman" panose="02020603050405020304" pitchFamily="18" charset="0"/>
                <a:cs typeface="Times New Roman" panose="02020603050405020304" pitchFamily="18" charset="0"/>
              </a:rPr>
              <a:t> Ak ile Hazine ve Maliye Bakanlığı'nda Kariyer İmkanları başlıklı söyleşi gerçekleştirilmiştir. </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22 Aralık 2022 tarihinde </a:t>
            </a:r>
            <a:r>
              <a:rPr lang="tr-TR" b="1" dirty="0">
                <a:solidFill>
                  <a:srgbClr val="FF0000"/>
                </a:solidFill>
                <a:latin typeface="Times New Roman" panose="02020603050405020304" pitchFamily="18" charset="0"/>
                <a:cs typeface="Times New Roman" panose="02020603050405020304" pitchFamily="18" charset="0"/>
              </a:rPr>
              <a:t>Bölümümüz</a:t>
            </a:r>
            <a:r>
              <a:rPr lang="tr-TR" dirty="0">
                <a:latin typeface="Times New Roman" panose="02020603050405020304" pitchFamily="18" charset="0"/>
                <a:cs typeface="Times New Roman" panose="02020603050405020304" pitchFamily="18" charset="0"/>
              </a:rPr>
              <a:t> 2016 mezunu ve hâlihazırda Kırklareli Defterdarlığı'nda Gelir Uzmanı olarak çalışan Gülsüm KARAGÖZ ile KPSS-A Grubu sınavı, Gelir Uzman Yardımcılığına hazırlık süreci ve mülakat tecrübeleri hakkında söyleşi düzenlenmiştir.</a:t>
            </a:r>
          </a:p>
          <a:p>
            <a:pPr marL="808038" lvl="0" indent="-265113" algn="just">
              <a:lnSpc>
                <a:spcPct val="150000"/>
              </a:lnSpc>
              <a:spcBef>
                <a:spcPts val="1200"/>
              </a:spcBef>
              <a:spcAft>
                <a:spcPts val="600"/>
              </a:spcAft>
              <a:buClr>
                <a:srgbClr val="6666FF"/>
              </a:buClr>
              <a:buFont typeface="Wingdings" panose="05000000000000000000" pitchFamily="2" charset="2"/>
              <a:buChar cha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408971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Yürütülen Faaliyetler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17</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910412"/>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Siyaset Bilimi ve Kamu Yönetimi bölümü 3. sınıf öğrencileri, Yerel Yönetimler dersi kapsamında 3 Kasım 2022 Perşembe günü Kırklareli Belediye Meclisi Kasım ayı olağan toplantısını yerinde takip etmişlerdir.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Dr. Öğr. Üyesi Saadet ULAŞOĞLU </a:t>
            </a:r>
            <a:r>
              <a:rPr lang="tr-TR" sz="1600" dirty="0" err="1">
                <a:latin typeface="Times New Roman" panose="02020603050405020304" pitchFamily="18" charset="0"/>
                <a:cs typeface="Times New Roman" panose="02020603050405020304" pitchFamily="18" charset="0"/>
              </a:rPr>
              <a:t>İMAMOĞLU’nun</a:t>
            </a:r>
            <a:r>
              <a:rPr lang="tr-TR" sz="1600" dirty="0">
                <a:latin typeface="Times New Roman" panose="02020603050405020304" pitchFamily="18" charset="0"/>
                <a:cs typeface="Times New Roman" panose="02020603050405020304" pitchFamily="18" charset="0"/>
              </a:rPr>
              <a:t> </a:t>
            </a:r>
            <a:r>
              <a:rPr lang="tr-TR" sz="1600" b="0" i="0" dirty="0">
                <a:solidFill>
                  <a:srgbClr val="333333"/>
                </a:solidFill>
                <a:effectLst/>
                <a:latin typeface="Times New Roman" panose="02020603050405020304" pitchFamily="18" charset="0"/>
                <a:cs typeface="Times New Roman" panose="02020603050405020304" pitchFamily="18" charset="0"/>
              </a:rPr>
              <a:t>TÜBİTAK 1002 Hızlı Destek Programı kapsamında "Yeniden Yerleştirme Kapsamında Mülteci Kabul Eden Devletlerin Kararlarını Etkileyen Faktörler" başlıklı projesi desteklenmeye hak kazanmıştır.</a:t>
            </a:r>
            <a:endParaRPr lang="tr-TR" sz="1600" dirty="0">
              <a:latin typeface="Times New Roman" panose="02020603050405020304" pitchFamily="18" charset="0"/>
              <a:cs typeface="Times New Roman" panose="02020603050405020304" pitchFamily="18" charset="0"/>
            </a:endParaRP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408971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Yürütülen Faaliyetler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18</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58074"/>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endParaRPr lang="tr-TR" dirty="0">
              <a:latin typeface="Times New Roman" panose="02020603050405020304" pitchFamily="18" charset="0"/>
              <a:cs typeface="Times New Roman" panose="02020603050405020304" pitchFamily="18" charset="0"/>
            </a:endParaRP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pic>
        <p:nvPicPr>
          <p:cNvPr id="2" name="Resim 1">
            <a:extLst>
              <a:ext uri="{FF2B5EF4-FFF2-40B4-BE49-F238E27FC236}">
                <a16:creationId xmlns:a16="http://schemas.microsoft.com/office/drawing/2014/main" id="{D6EC3B71-F43B-2777-DE21-DED27DBF1929}"/>
              </a:ext>
            </a:extLst>
          </p:cNvPr>
          <p:cNvPicPr>
            <a:picLocks noChangeAspect="1"/>
          </p:cNvPicPr>
          <p:nvPr/>
        </p:nvPicPr>
        <p:blipFill>
          <a:blip r:embed="rId2"/>
          <a:stretch>
            <a:fillRect/>
          </a:stretch>
        </p:blipFill>
        <p:spPr>
          <a:xfrm>
            <a:off x="651860" y="1500975"/>
            <a:ext cx="4163534" cy="2391523"/>
          </a:xfrm>
          <a:prstGeom prst="rect">
            <a:avLst/>
          </a:prstGeom>
        </p:spPr>
      </p:pic>
      <p:pic>
        <p:nvPicPr>
          <p:cNvPr id="4" name="Resim 3">
            <a:extLst>
              <a:ext uri="{FF2B5EF4-FFF2-40B4-BE49-F238E27FC236}">
                <a16:creationId xmlns:a16="http://schemas.microsoft.com/office/drawing/2014/main" id="{4BA22D34-7D93-30E0-AE5E-5882C2F31F7D}"/>
              </a:ext>
            </a:extLst>
          </p:cNvPr>
          <p:cNvPicPr>
            <a:picLocks noChangeAspect="1"/>
          </p:cNvPicPr>
          <p:nvPr/>
        </p:nvPicPr>
        <p:blipFill>
          <a:blip r:embed="rId3"/>
          <a:stretch>
            <a:fillRect/>
          </a:stretch>
        </p:blipFill>
        <p:spPr>
          <a:xfrm>
            <a:off x="7105998" y="1534914"/>
            <a:ext cx="4163533" cy="2391523"/>
          </a:xfrm>
          <a:prstGeom prst="rect">
            <a:avLst/>
          </a:prstGeom>
        </p:spPr>
      </p:pic>
      <p:pic>
        <p:nvPicPr>
          <p:cNvPr id="6" name="Resim 5">
            <a:extLst>
              <a:ext uri="{FF2B5EF4-FFF2-40B4-BE49-F238E27FC236}">
                <a16:creationId xmlns:a16="http://schemas.microsoft.com/office/drawing/2014/main" id="{A7A3DFA9-47FF-8904-ABCB-2EF358E7DB54}"/>
              </a:ext>
            </a:extLst>
          </p:cNvPr>
          <p:cNvPicPr>
            <a:picLocks noChangeAspect="1"/>
          </p:cNvPicPr>
          <p:nvPr/>
        </p:nvPicPr>
        <p:blipFill>
          <a:blip r:embed="rId4"/>
          <a:stretch>
            <a:fillRect/>
          </a:stretch>
        </p:blipFill>
        <p:spPr>
          <a:xfrm>
            <a:off x="659943" y="4078414"/>
            <a:ext cx="4155449" cy="2460428"/>
          </a:xfrm>
          <a:prstGeom prst="rect">
            <a:avLst/>
          </a:prstGeom>
        </p:spPr>
      </p:pic>
      <p:pic>
        <p:nvPicPr>
          <p:cNvPr id="7" name="Resim 6">
            <a:extLst>
              <a:ext uri="{FF2B5EF4-FFF2-40B4-BE49-F238E27FC236}">
                <a16:creationId xmlns:a16="http://schemas.microsoft.com/office/drawing/2014/main" id="{0E70AFA3-35D2-B3F0-29A5-3AE5EADEE924}"/>
              </a:ext>
            </a:extLst>
          </p:cNvPr>
          <p:cNvPicPr>
            <a:picLocks noChangeAspect="1"/>
          </p:cNvPicPr>
          <p:nvPr/>
        </p:nvPicPr>
        <p:blipFill>
          <a:blip r:embed="rId5"/>
          <a:stretch>
            <a:fillRect/>
          </a:stretch>
        </p:blipFill>
        <p:spPr>
          <a:xfrm>
            <a:off x="7105998" y="4078414"/>
            <a:ext cx="4163533" cy="2460428"/>
          </a:xfrm>
          <a:prstGeom prst="rect">
            <a:avLst/>
          </a:prstGeom>
        </p:spPr>
      </p:pic>
    </p:spTree>
    <p:extLst>
      <p:ext uri="{BB962C8B-B14F-4D97-AF65-F5344CB8AC3E}">
        <p14:creationId xmlns:p14="http://schemas.microsoft.com/office/powerpoint/2010/main" val="329392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Mezuniyet Koşulları</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19</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809680"/>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Mezuniyet kredisi / AKTS :   156,5  Kredi / 240 AKTS</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Koşul dersler : Fakültemizde ön koşullu ders bulunmamaktadır.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Genel Not Ortalaması en az 2,00 olmalı, </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Uluslararası öğrencilerin Türkçe Seviye Belirleme Sınav notları 81 ve üzerinde olmalıdır.</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80667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465179"/>
            <a:ext cx="540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486477"/>
            <a:ext cx="540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5473203" y="3099946"/>
            <a:ext cx="6732000" cy="396000"/>
          </a:xfrm>
          <a:prstGeom prst="rect">
            <a:avLst/>
          </a:prstGeom>
          <a:solidFill>
            <a:schemeClr val="tx2">
              <a:lumMod val="20000"/>
              <a:lumOff val="80000"/>
              <a:alpha val="71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176213" defTabSz="466768">
              <a:tabLst>
                <a:tab pos="1971675" algn="l"/>
                <a:tab pos="1978025" algn="l"/>
              </a:tabLst>
            </a:pPr>
            <a:r>
              <a:rPr lang="tr-TR" sz="2000" b="1" spc="250" dirty="0">
                <a:solidFill>
                  <a:srgbClr val="003366"/>
                </a:solidFill>
              </a:rPr>
              <a:t>Sunum &amp; </a:t>
            </a:r>
            <a:r>
              <a:rPr lang="tr-TR" sz="2000" b="1" spc="250" dirty="0">
                <a:solidFill>
                  <a:srgbClr val="6666FF"/>
                </a:solidFill>
              </a:rPr>
              <a:t>Kapsam</a:t>
            </a:r>
          </a:p>
        </p:txBody>
      </p:sp>
      <p:sp>
        <p:nvSpPr>
          <p:cNvPr id="9" name="Dikdörtgen 8"/>
          <p:cNvSpPr/>
          <p:nvPr/>
        </p:nvSpPr>
        <p:spPr>
          <a:xfrm>
            <a:off x="5715235" y="3511170"/>
            <a:ext cx="5010373" cy="1461939"/>
          </a:xfrm>
          <a:prstGeom prst="rect">
            <a:avLst/>
          </a:prstGeom>
        </p:spPr>
        <p:txBody>
          <a:bodyPr wrap="square" lIns="0" tIns="0" rIns="0" bIns="0" anchor="ctr" anchorCtr="0">
            <a:spAutoFit/>
          </a:bodyPr>
          <a:lstStyle/>
          <a:p>
            <a:pPr marL="360363" indent="-274638" algn="just">
              <a:spcBef>
                <a:spcPts val="601"/>
              </a:spcBef>
              <a:spcAft>
                <a:spcPts val="1200"/>
              </a:spcAft>
              <a:buClr>
                <a:srgbClr val="9999FF"/>
              </a:buClr>
              <a:buFont typeface="Wingdings" panose="05000000000000000000" pitchFamily="2" charset="2"/>
              <a:buChar char="§"/>
            </a:pPr>
            <a:r>
              <a:rPr lang="tr-TR" sz="2000" dirty="0">
                <a:solidFill>
                  <a:srgbClr val="002060"/>
                </a:solidFill>
              </a:rPr>
              <a:t>İktisadi ve İdari Bilimler Fakültesi  Tanıtımı</a:t>
            </a:r>
          </a:p>
          <a:p>
            <a:pPr marL="360363" indent="-274638" algn="just">
              <a:spcBef>
                <a:spcPts val="601"/>
              </a:spcBef>
              <a:spcAft>
                <a:spcPts val="1200"/>
              </a:spcAft>
              <a:buClr>
                <a:srgbClr val="9999FF"/>
              </a:buClr>
              <a:buFont typeface="Wingdings" panose="05000000000000000000" pitchFamily="2" charset="2"/>
              <a:buChar char="§"/>
            </a:pPr>
            <a:r>
              <a:rPr lang="tr-TR" sz="2000" dirty="0">
                <a:solidFill>
                  <a:srgbClr val="002060"/>
                </a:solidFill>
              </a:rPr>
              <a:t>Siyaset Bilimi ve Kamu Yönetimi Bölümü Tanıtımı</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44983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Mezuniyet Sonrası İş Alanları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20</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1" y="1629718"/>
            <a:ext cx="11042387" cy="3000821"/>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pPr>
            <a:r>
              <a:rPr lang="tr-TR" dirty="0"/>
              <a:t>	"Siyaset Bilimi ve Kamu Yönetimi bölümü öğrencileri mezun olduktan sonra, aldıkları dersler ve ilgi alanlarına göre başta kamu sektörü olmak üzere, ulusal ve uluslararası firmaların farklı iş kollarında istihdam edilebilmektedir. Kamu sektöründe ise başta kaymakamlık, idari hâkimlik ve müfettişlik gibi alanlarda çalışabilmektedirler. Özel sektörde ise öğrencilerin yeterlilikleri ölçüsünde başta bankacılık olmak üzere bir çok çeşitli iş kollarında istihdam olanağı bulunmaktadır. Bölüm mezunları aynı zamanda yüksek lisans ve doktora programlarına kayıt olarak akademik kariyer de yapabilirler."</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65327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Mezuniyet Sonrası İş Alanları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21</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1" y="1629718"/>
            <a:ext cx="11042387" cy="455189"/>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pPr>
            <a:r>
              <a:rPr lang="tr-TR" dirty="0"/>
              <a:t>	</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graphicFrame>
        <p:nvGraphicFramePr>
          <p:cNvPr id="2" name="Tablo 2">
            <a:extLst>
              <a:ext uri="{FF2B5EF4-FFF2-40B4-BE49-F238E27FC236}">
                <a16:creationId xmlns:a16="http://schemas.microsoft.com/office/drawing/2014/main" id="{71C1DBDA-9C04-D15A-1BEB-E5871E7B182A}"/>
              </a:ext>
            </a:extLst>
          </p:cNvPr>
          <p:cNvGraphicFramePr>
            <a:graphicFrameLocks noGrp="1"/>
          </p:cNvGraphicFramePr>
          <p:nvPr>
            <p:extLst>
              <p:ext uri="{D42A27DB-BD31-4B8C-83A1-F6EECF244321}">
                <p14:modId xmlns:p14="http://schemas.microsoft.com/office/powerpoint/2010/main" val="3354274561"/>
              </p:ext>
            </p:extLst>
          </p:nvPr>
        </p:nvGraphicFramePr>
        <p:xfrm>
          <a:off x="755783" y="1518907"/>
          <a:ext cx="9896142" cy="4908205"/>
        </p:xfrm>
        <a:graphic>
          <a:graphicData uri="http://schemas.openxmlformats.org/drawingml/2006/table">
            <a:tbl>
              <a:tblPr firstRow="1" bandRow="1">
                <a:tableStyleId>{5C22544A-7EE6-4342-B048-85BDC9FD1C3A}</a:tableStyleId>
              </a:tblPr>
              <a:tblGrid>
                <a:gridCol w="2628862">
                  <a:extLst>
                    <a:ext uri="{9D8B030D-6E8A-4147-A177-3AD203B41FA5}">
                      <a16:colId xmlns:a16="http://schemas.microsoft.com/office/drawing/2014/main" val="299775015"/>
                    </a:ext>
                  </a:extLst>
                </a:gridCol>
                <a:gridCol w="5383889">
                  <a:extLst>
                    <a:ext uri="{9D8B030D-6E8A-4147-A177-3AD203B41FA5}">
                      <a16:colId xmlns:a16="http://schemas.microsoft.com/office/drawing/2014/main" val="32881234"/>
                    </a:ext>
                  </a:extLst>
                </a:gridCol>
                <a:gridCol w="1883391">
                  <a:extLst>
                    <a:ext uri="{9D8B030D-6E8A-4147-A177-3AD203B41FA5}">
                      <a16:colId xmlns:a16="http://schemas.microsoft.com/office/drawing/2014/main" val="3223181658"/>
                    </a:ext>
                  </a:extLst>
                </a:gridCol>
              </a:tblGrid>
              <a:tr h="423831">
                <a:tc>
                  <a:txBody>
                    <a:bodyPr/>
                    <a:lstStyle/>
                    <a:p>
                      <a:r>
                        <a:rPr lang="tr-TR" dirty="0"/>
                        <a:t>Adı Soyadı</a:t>
                      </a:r>
                    </a:p>
                  </a:txBody>
                  <a:tcPr/>
                </a:tc>
                <a:tc>
                  <a:txBody>
                    <a:bodyPr/>
                    <a:lstStyle/>
                    <a:p>
                      <a:r>
                        <a:rPr lang="tr-TR" dirty="0"/>
                        <a:t>Görev Yaptığı Kurum</a:t>
                      </a:r>
                    </a:p>
                  </a:txBody>
                  <a:tcPr/>
                </a:tc>
                <a:tc>
                  <a:txBody>
                    <a:bodyPr/>
                    <a:lstStyle/>
                    <a:p>
                      <a:r>
                        <a:rPr lang="tr-TR" dirty="0"/>
                        <a:t>Mezuniyet Yılı</a:t>
                      </a:r>
                    </a:p>
                  </a:txBody>
                  <a:tcPr/>
                </a:tc>
                <a:extLst>
                  <a:ext uri="{0D108BD9-81ED-4DB2-BD59-A6C34878D82A}">
                    <a16:rowId xmlns:a16="http://schemas.microsoft.com/office/drawing/2014/main" val="3541360408"/>
                  </a:ext>
                </a:extLst>
              </a:tr>
              <a:tr h="333505">
                <a:tc>
                  <a:txBody>
                    <a:bodyPr/>
                    <a:lstStyle/>
                    <a:p>
                      <a:r>
                        <a:rPr lang="tr-TR" sz="1600" dirty="0"/>
                        <a:t>Salih Kaya</a:t>
                      </a:r>
                    </a:p>
                  </a:txBody>
                  <a:tcPr/>
                </a:tc>
                <a:tc>
                  <a:txBody>
                    <a:bodyPr/>
                    <a:lstStyle/>
                    <a:p>
                      <a:r>
                        <a:rPr lang="tr-TR" sz="1600" dirty="0"/>
                        <a:t>Kaymakam – İçişleri Bakanlığı</a:t>
                      </a:r>
                    </a:p>
                  </a:txBody>
                  <a:tcPr/>
                </a:tc>
                <a:tc>
                  <a:txBody>
                    <a:bodyPr/>
                    <a:lstStyle/>
                    <a:p>
                      <a:pPr algn="ctr"/>
                      <a:r>
                        <a:rPr lang="tr-TR" dirty="0"/>
                        <a:t>2018</a:t>
                      </a:r>
                    </a:p>
                  </a:txBody>
                  <a:tcPr/>
                </a:tc>
                <a:extLst>
                  <a:ext uri="{0D108BD9-81ED-4DB2-BD59-A6C34878D82A}">
                    <a16:rowId xmlns:a16="http://schemas.microsoft.com/office/drawing/2014/main" val="2142105590"/>
                  </a:ext>
                </a:extLst>
              </a:tr>
              <a:tr h="382907">
                <a:tc>
                  <a:txBody>
                    <a:bodyPr/>
                    <a:lstStyle/>
                    <a:p>
                      <a:r>
                        <a:rPr lang="tr-TR" sz="1600" dirty="0"/>
                        <a:t>Merve </a:t>
                      </a:r>
                      <a:r>
                        <a:rPr lang="tr-TR" sz="1600" dirty="0" err="1"/>
                        <a:t>Eyibil</a:t>
                      </a:r>
                      <a:endParaRPr lang="tr-TR" sz="1600" dirty="0"/>
                    </a:p>
                  </a:txBody>
                  <a:tcPr/>
                </a:tc>
                <a:tc>
                  <a:txBody>
                    <a:bodyPr/>
                    <a:lstStyle/>
                    <a:p>
                      <a:r>
                        <a:rPr lang="tr-TR" sz="1600" dirty="0"/>
                        <a:t>Vergi Müfettişi – Hazine ve Maliye Bakanlığı</a:t>
                      </a:r>
                    </a:p>
                  </a:txBody>
                  <a:tcPr/>
                </a:tc>
                <a:tc>
                  <a:txBody>
                    <a:bodyPr/>
                    <a:lstStyle/>
                    <a:p>
                      <a:pPr algn="ctr"/>
                      <a:r>
                        <a:rPr lang="tr-TR" dirty="0"/>
                        <a:t>2014</a:t>
                      </a:r>
                    </a:p>
                  </a:txBody>
                  <a:tcPr/>
                </a:tc>
                <a:extLst>
                  <a:ext uri="{0D108BD9-81ED-4DB2-BD59-A6C34878D82A}">
                    <a16:rowId xmlns:a16="http://schemas.microsoft.com/office/drawing/2014/main" val="39371343"/>
                  </a:ext>
                </a:extLst>
              </a:tr>
              <a:tr h="333505">
                <a:tc>
                  <a:txBody>
                    <a:bodyPr/>
                    <a:lstStyle/>
                    <a:p>
                      <a:r>
                        <a:rPr lang="tr-TR" sz="1600" dirty="0"/>
                        <a:t>Elif Koç</a:t>
                      </a:r>
                    </a:p>
                  </a:txBody>
                  <a:tcPr/>
                </a:tc>
                <a:tc>
                  <a:txBody>
                    <a:bodyPr/>
                    <a:lstStyle/>
                    <a:p>
                      <a:r>
                        <a:rPr lang="tr-TR" sz="1600" dirty="0"/>
                        <a:t>Gelir Uzmanı – Hazine ve Maliye Bakanlığı</a:t>
                      </a:r>
                    </a:p>
                  </a:txBody>
                  <a:tcPr/>
                </a:tc>
                <a:tc>
                  <a:txBody>
                    <a:bodyPr/>
                    <a:lstStyle/>
                    <a:p>
                      <a:pPr algn="ctr"/>
                      <a:r>
                        <a:rPr lang="tr-TR" dirty="0"/>
                        <a:t>2014</a:t>
                      </a:r>
                    </a:p>
                  </a:txBody>
                  <a:tcPr/>
                </a:tc>
                <a:extLst>
                  <a:ext uri="{0D108BD9-81ED-4DB2-BD59-A6C34878D82A}">
                    <a16:rowId xmlns:a16="http://schemas.microsoft.com/office/drawing/2014/main" val="206274252"/>
                  </a:ext>
                </a:extLst>
              </a:tr>
              <a:tr h="333505">
                <a:tc>
                  <a:txBody>
                    <a:bodyPr/>
                    <a:lstStyle/>
                    <a:p>
                      <a:r>
                        <a:rPr lang="tr-TR" sz="1600" dirty="0"/>
                        <a:t>Hilal Daloğlu</a:t>
                      </a:r>
                    </a:p>
                  </a:txBody>
                  <a:tcPr/>
                </a:tc>
                <a:tc>
                  <a:txBody>
                    <a:bodyPr/>
                    <a:lstStyle/>
                    <a:p>
                      <a:r>
                        <a:rPr lang="tr-TR" sz="1600" dirty="0"/>
                        <a:t>Gelir Uzmanı – Hazine ve Maliye Bakanlığı</a:t>
                      </a:r>
                    </a:p>
                  </a:txBody>
                  <a:tcPr/>
                </a:tc>
                <a:tc>
                  <a:txBody>
                    <a:bodyPr/>
                    <a:lstStyle/>
                    <a:p>
                      <a:pPr algn="ctr"/>
                      <a:r>
                        <a:rPr lang="tr-TR" dirty="0"/>
                        <a:t>2014</a:t>
                      </a:r>
                    </a:p>
                  </a:txBody>
                  <a:tcPr/>
                </a:tc>
                <a:extLst>
                  <a:ext uri="{0D108BD9-81ED-4DB2-BD59-A6C34878D82A}">
                    <a16:rowId xmlns:a16="http://schemas.microsoft.com/office/drawing/2014/main" val="1082618174"/>
                  </a:ext>
                </a:extLst>
              </a:tr>
              <a:tr h="382907">
                <a:tc>
                  <a:txBody>
                    <a:bodyPr/>
                    <a:lstStyle/>
                    <a:p>
                      <a:r>
                        <a:rPr lang="tr-TR" sz="1600" dirty="0"/>
                        <a:t>Hasan Hüseyin Kocaer</a:t>
                      </a:r>
                    </a:p>
                  </a:txBody>
                  <a:tcPr/>
                </a:tc>
                <a:tc>
                  <a:txBody>
                    <a:bodyPr/>
                    <a:lstStyle/>
                    <a:p>
                      <a:r>
                        <a:rPr lang="tr-TR" sz="1600" dirty="0"/>
                        <a:t>SGK Denetmeni – Sosyal Güvenlik Kurumu</a:t>
                      </a:r>
                    </a:p>
                  </a:txBody>
                  <a:tcPr/>
                </a:tc>
                <a:tc>
                  <a:txBody>
                    <a:bodyPr/>
                    <a:lstStyle/>
                    <a:p>
                      <a:pPr algn="ctr"/>
                      <a:r>
                        <a:rPr lang="tr-TR" dirty="0"/>
                        <a:t>2014</a:t>
                      </a:r>
                    </a:p>
                  </a:txBody>
                  <a:tcPr/>
                </a:tc>
                <a:extLst>
                  <a:ext uri="{0D108BD9-81ED-4DB2-BD59-A6C34878D82A}">
                    <a16:rowId xmlns:a16="http://schemas.microsoft.com/office/drawing/2014/main" val="4102316277"/>
                  </a:ext>
                </a:extLst>
              </a:tr>
              <a:tr h="333505">
                <a:tc>
                  <a:txBody>
                    <a:bodyPr/>
                    <a:lstStyle/>
                    <a:p>
                      <a:r>
                        <a:rPr lang="tr-TR" sz="1600" dirty="0"/>
                        <a:t>Ömer Ramazan</a:t>
                      </a:r>
                    </a:p>
                  </a:txBody>
                  <a:tcPr/>
                </a:tc>
                <a:tc>
                  <a:txBody>
                    <a:bodyPr/>
                    <a:lstStyle/>
                    <a:p>
                      <a:r>
                        <a:rPr lang="tr-TR" sz="1600" dirty="0"/>
                        <a:t>Gelir Uzmanı – Hazine ve Maliye Bakanlığı</a:t>
                      </a:r>
                    </a:p>
                  </a:txBody>
                  <a:tcPr/>
                </a:tc>
                <a:tc>
                  <a:txBody>
                    <a:bodyPr/>
                    <a:lstStyle/>
                    <a:p>
                      <a:pPr algn="ctr"/>
                      <a:r>
                        <a:rPr lang="tr-TR" dirty="0"/>
                        <a:t>2015</a:t>
                      </a:r>
                    </a:p>
                  </a:txBody>
                  <a:tcPr/>
                </a:tc>
                <a:extLst>
                  <a:ext uri="{0D108BD9-81ED-4DB2-BD59-A6C34878D82A}">
                    <a16:rowId xmlns:a16="http://schemas.microsoft.com/office/drawing/2014/main" val="1100432158"/>
                  </a:ext>
                </a:extLst>
              </a:tr>
              <a:tr h="528049">
                <a:tc>
                  <a:txBody>
                    <a:bodyPr/>
                    <a:lstStyle/>
                    <a:p>
                      <a:r>
                        <a:rPr lang="tr-TR" sz="1600" dirty="0"/>
                        <a:t>Gülsüm Dinç</a:t>
                      </a:r>
                    </a:p>
                  </a:txBody>
                  <a:tcPr/>
                </a:tc>
                <a:tc>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dirty="0"/>
                        <a:t>Gelir Uzmanı – Hazine ve Maliye Bakanlığı</a:t>
                      </a:r>
                    </a:p>
                    <a:p>
                      <a:endParaRPr lang="tr-TR" sz="1600" dirty="0"/>
                    </a:p>
                  </a:txBody>
                  <a:tcPr/>
                </a:tc>
                <a:tc>
                  <a:txBody>
                    <a:bodyPr/>
                    <a:lstStyle/>
                    <a:p>
                      <a:pPr algn="ctr"/>
                      <a:r>
                        <a:rPr lang="tr-TR" dirty="0"/>
                        <a:t>2016</a:t>
                      </a:r>
                    </a:p>
                  </a:txBody>
                  <a:tcPr/>
                </a:tc>
                <a:extLst>
                  <a:ext uri="{0D108BD9-81ED-4DB2-BD59-A6C34878D82A}">
                    <a16:rowId xmlns:a16="http://schemas.microsoft.com/office/drawing/2014/main" val="911606482"/>
                  </a:ext>
                </a:extLst>
              </a:tr>
              <a:tr h="528049">
                <a:tc>
                  <a:txBody>
                    <a:bodyPr/>
                    <a:lstStyle/>
                    <a:p>
                      <a:r>
                        <a:rPr lang="tr-TR" sz="1600" dirty="0"/>
                        <a:t>Sema Karatekin</a:t>
                      </a:r>
                    </a:p>
                  </a:txBody>
                  <a:tcPr/>
                </a:tc>
                <a:tc>
                  <a:txBody>
                    <a:bodyPr/>
                    <a:lstStyle/>
                    <a:p>
                      <a:r>
                        <a:rPr lang="tr-TR" sz="1600" dirty="0"/>
                        <a:t>Defterdarlık Uzman Yardımcısı- Hazine ve Maliye Bakanlığı</a:t>
                      </a:r>
                    </a:p>
                  </a:txBody>
                  <a:tcPr/>
                </a:tc>
                <a:tc>
                  <a:txBody>
                    <a:bodyPr/>
                    <a:lstStyle/>
                    <a:p>
                      <a:pPr algn="ctr"/>
                      <a:r>
                        <a:rPr lang="tr-TR" dirty="0"/>
                        <a:t>2017</a:t>
                      </a:r>
                    </a:p>
                  </a:txBody>
                  <a:tcPr/>
                </a:tc>
                <a:extLst>
                  <a:ext uri="{0D108BD9-81ED-4DB2-BD59-A6C34878D82A}">
                    <a16:rowId xmlns:a16="http://schemas.microsoft.com/office/drawing/2014/main" val="1662887501"/>
                  </a:ext>
                </a:extLst>
              </a:tr>
              <a:tr h="333505">
                <a:tc>
                  <a:txBody>
                    <a:bodyPr/>
                    <a:lstStyle/>
                    <a:p>
                      <a:r>
                        <a:rPr lang="tr-TR" sz="1600" dirty="0"/>
                        <a:t>Faruk Çambel</a:t>
                      </a:r>
                    </a:p>
                  </a:txBody>
                  <a:tcPr/>
                </a:tc>
                <a:tc>
                  <a:txBody>
                    <a:bodyPr/>
                    <a:lstStyle/>
                    <a:p>
                      <a:r>
                        <a:rPr lang="tr-TR" sz="1600" dirty="0"/>
                        <a:t>Gelir Uzman Yardımcısı - Hazine ve Maliye Bakanlığı </a:t>
                      </a:r>
                    </a:p>
                  </a:txBody>
                  <a:tcPr/>
                </a:tc>
                <a:tc>
                  <a:txBody>
                    <a:bodyPr/>
                    <a:lstStyle/>
                    <a:p>
                      <a:pPr algn="ctr"/>
                      <a:r>
                        <a:rPr lang="tr-TR" dirty="0"/>
                        <a:t>2017</a:t>
                      </a:r>
                    </a:p>
                  </a:txBody>
                  <a:tcPr/>
                </a:tc>
                <a:extLst>
                  <a:ext uri="{0D108BD9-81ED-4DB2-BD59-A6C34878D82A}">
                    <a16:rowId xmlns:a16="http://schemas.microsoft.com/office/drawing/2014/main" val="574711727"/>
                  </a:ext>
                </a:extLst>
              </a:tr>
              <a:tr h="333505">
                <a:tc>
                  <a:txBody>
                    <a:bodyPr/>
                    <a:lstStyle/>
                    <a:p>
                      <a:r>
                        <a:rPr lang="tr-TR" sz="1600" dirty="0"/>
                        <a:t>Ömer Bozkuş</a:t>
                      </a:r>
                    </a:p>
                  </a:txBody>
                  <a:tcPr/>
                </a:tc>
                <a:tc>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dirty="0"/>
                        <a:t>Gelir Uzman Yardımcısı - Hazine ve Maliye Bakanlığı </a:t>
                      </a:r>
                    </a:p>
                  </a:txBody>
                  <a:tcPr/>
                </a:tc>
                <a:tc>
                  <a:txBody>
                    <a:bodyPr/>
                    <a:lstStyle/>
                    <a:p>
                      <a:pPr algn="ctr"/>
                      <a:r>
                        <a:rPr lang="tr-TR" dirty="0"/>
                        <a:t>2017</a:t>
                      </a:r>
                    </a:p>
                  </a:txBody>
                  <a:tcPr/>
                </a:tc>
                <a:extLst>
                  <a:ext uri="{0D108BD9-81ED-4DB2-BD59-A6C34878D82A}">
                    <a16:rowId xmlns:a16="http://schemas.microsoft.com/office/drawing/2014/main" val="3807809152"/>
                  </a:ext>
                </a:extLst>
              </a:tr>
              <a:tr h="333505">
                <a:tc>
                  <a:txBody>
                    <a:bodyPr/>
                    <a:lstStyle/>
                    <a:p>
                      <a:r>
                        <a:rPr lang="tr-TR" dirty="0"/>
                        <a:t>Dilek Tiryaki</a:t>
                      </a:r>
                    </a:p>
                  </a:txBody>
                  <a:tcPr/>
                </a:tc>
                <a:tc>
                  <a:txBody>
                    <a:bodyPr/>
                    <a:lstStyle/>
                    <a:p>
                      <a:r>
                        <a:rPr lang="tr-TR" dirty="0"/>
                        <a:t>Öğretim Görevlisi, Necmettin Erbakan </a:t>
                      </a:r>
                      <a:r>
                        <a:rPr lang="tr-TR" dirty="0" err="1"/>
                        <a:t>Üniv</a:t>
                      </a:r>
                      <a:r>
                        <a:rPr lang="tr-TR" dirty="0"/>
                        <a:t>.</a:t>
                      </a:r>
                    </a:p>
                  </a:txBody>
                  <a:tcPr/>
                </a:tc>
                <a:tc>
                  <a:txBody>
                    <a:bodyPr/>
                    <a:lstStyle/>
                    <a:p>
                      <a:pPr algn="ctr"/>
                      <a:r>
                        <a:rPr lang="tr-TR" dirty="0"/>
                        <a:t>2016</a:t>
                      </a:r>
                    </a:p>
                  </a:txBody>
                  <a:tcPr/>
                </a:tc>
                <a:extLst>
                  <a:ext uri="{0D108BD9-81ED-4DB2-BD59-A6C34878D82A}">
                    <a16:rowId xmlns:a16="http://schemas.microsoft.com/office/drawing/2014/main" val="834059401"/>
                  </a:ext>
                </a:extLst>
              </a:tr>
            </a:tbl>
          </a:graphicData>
        </a:graphic>
      </p:graphicFrame>
    </p:spTree>
    <p:extLst>
      <p:ext uri="{BB962C8B-B14F-4D97-AF65-F5344CB8AC3E}">
        <p14:creationId xmlns:p14="http://schemas.microsoft.com/office/powerpoint/2010/main" val="65604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Bölümümüzde Lisansüstü Eğitim Programları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22</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 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82661" y="1629718"/>
            <a:ext cx="11042387" cy="4287007"/>
          </a:xfrm>
          <a:prstGeom prst="rect">
            <a:avLst/>
          </a:prstGeom>
        </p:spPr>
        <p:txBody>
          <a:bodyPr wrap="square">
            <a:spAutoFit/>
          </a:bodyPr>
          <a:lstStyle/>
          <a:p>
            <a:pPr marL="808038" marR="0" lvl="0" indent="-265113" algn="just" defTabSz="914400" rtl="0" eaLnBrk="1" fontAlgn="auto" latinLnBrk="0" hangingPunct="1">
              <a:lnSpc>
                <a:spcPct val="150000"/>
              </a:lnSpc>
              <a:spcBef>
                <a:spcPts val="1200"/>
              </a:spcBef>
              <a:spcAft>
                <a:spcPts val="600"/>
              </a:spcAft>
              <a:buClr>
                <a:srgbClr val="6666FF"/>
              </a:buClr>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a:ea typeface="+mn-ea"/>
                <a:cs typeface="+mn-cs"/>
              </a:rPr>
              <a:t>	Siyaset Bilimi ve Kamu Yönetimi bünyesinde 2 adet lisansüstü eğitim programı bulunmaktadır.</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lang="tr-TR" dirty="0">
                <a:solidFill>
                  <a:prstClr val="black"/>
                </a:solidFill>
                <a:latin typeface="Century Gothic"/>
              </a:rPr>
              <a:t>Siyaset Bilimi ve Kamu Yönetimi Tezli Yüksek Lisans Programı</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lang="tr-TR" dirty="0">
                <a:solidFill>
                  <a:prstClr val="black"/>
                </a:solidFill>
                <a:latin typeface="Century Gothic"/>
              </a:rPr>
              <a:t>Kontenjan: 20, </a:t>
            </a:r>
            <a:r>
              <a:rPr lang="tr-TR" dirty="0" err="1">
                <a:solidFill>
                  <a:prstClr val="black"/>
                </a:solidFill>
                <a:latin typeface="Century Gothic"/>
              </a:rPr>
              <a:t>ALES’te</a:t>
            </a:r>
            <a:r>
              <a:rPr lang="tr-TR" dirty="0">
                <a:solidFill>
                  <a:prstClr val="black"/>
                </a:solidFill>
                <a:latin typeface="Century Gothic"/>
              </a:rPr>
              <a:t> EA minimum 55. ALES puanının %50’si, lisans mezuniyet notunun %25’i ve bilim ve mülakat sınavlarının not ortalamasının %25’i dikkate alınır.</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entury Gothic"/>
                <a:ea typeface="+mn-ea"/>
                <a:cs typeface="+mn-cs"/>
              </a:rPr>
              <a:t>Siyaset Bilimi ve Kamu Yönetimi Tezsiz Yüksek Lisans Programı</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lang="tr-TR" dirty="0">
                <a:solidFill>
                  <a:prstClr val="black"/>
                </a:solidFill>
                <a:latin typeface="Century Gothic"/>
              </a:rPr>
              <a:t>Kontenjan: 50, Tezsiz yüksek lisans programına başvuran adayların başarı sıralaması lisans mezuniyet notuna göre yapılır. </a:t>
            </a:r>
            <a:endParaRPr kumimoji="0" lang="tr-T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Koordinatörlüğü-2023</a:t>
            </a:r>
          </a:p>
        </p:txBody>
      </p:sp>
    </p:spTree>
    <p:extLst>
      <p:ext uri="{BB962C8B-B14F-4D97-AF65-F5344CB8AC3E}">
        <p14:creationId xmlns:p14="http://schemas.microsoft.com/office/powerpoint/2010/main" val="314257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a:p>
            <a:pPr marL="400088" lvl="1" indent="-309592">
              <a:spcBef>
                <a:spcPts val="0"/>
              </a:spcBef>
              <a:buNone/>
            </a:pPr>
            <a:endParaRPr lang="tr-TR" b="1"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Öğrenci Danışmanlığı Sistemi</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23</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55189"/>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graphicFrame>
        <p:nvGraphicFramePr>
          <p:cNvPr id="3" name="Tablo 3">
            <a:extLst>
              <a:ext uri="{FF2B5EF4-FFF2-40B4-BE49-F238E27FC236}">
                <a16:creationId xmlns:a16="http://schemas.microsoft.com/office/drawing/2014/main" id="{1C7D61F7-CD0A-9F36-D9AB-9F529257579C}"/>
              </a:ext>
            </a:extLst>
          </p:cNvPr>
          <p:cNvGraphicFramePr>
            <a:graphicFrameLocks noGrp="1"/>
          </p:cNvGraphicFramePr>
          <p:nvPr>
            <p:extLst>
              <p:ext uri="{D42A27DB-BD31-4B8C-83A1-F6EECF244321}">
                <p14:modId xmlns:p14="http://schemas.microsoft.com/office/powerpoint/2010/main" val="4048059867"/>
              </p:ext>
            </p:extLst>
          </p:nvPr>
        </p:nvGraphicFramePr>
        <p:xfrm>
          <a:off x="651860" y="1835508"/>
          <a:ext cx="10960669" cy="4797856"/>
        </p:xfrm>
        <a:graphic>
          <a:graphicData uri="http://schemas.openxmlformats.org/drawingml/2006/table">
            <a:tbl>
              <a:tblPr firstRow="1" bandRow="1">
                <a:tableStyleId>{5C22544A-7EE6-4342-B048-85BDC9FD1C3A}</a:tableStyleId>
              </a:tblPr>
              <a:tblGrid>
                <a:gridCol w="740212">
                  <a:extLst>
                    <a:ext uri="{9D8B030D-6E8A-4147-A177-3AD203B41FA5}">
                      <a16:colId xmlns:a16="http://schemas.microsoft.com/office/drawing/2014/main" val="778863814"/>
                    </a:ext>
                  </a:extLst>
                </a:gridCol>
                <a:gridCol w="532262">
                  <a:extLst>
                    <a:ext uri="{9D8B030D-6E8A-4147-A177-3AD203B41FA5}">
                      <a16:colId xmlns:a16="http://schemas.microsoft.com/office/drawing/2014/main" val="2272067869"/>
                    </a:ext>
                  </a:extLst>
                </a:gridCol>
                <a:gridCol w="1324550">
                  <a:extLst>
                    <a:ext uri="{9D8B030D-6E8A-4147-A177-3AD203B41FA5}">
                      <a16:colId xmlns:a16="http://schemas.microsoft.com/office/drawing/2014/main" val="3048275920"/>
                    </a:ext>
                  </a:extLst>
                </a:gridCol>
                <a:gridCol w="3846237">
                  <a:extLst>
                    <a:ext uri="{9D8B030D-6E8A-4147-A177-3AD203B41FA5}">
                      <a16:colId xmlns:a16="http://schemas.microsoft.com/office/drawing/2014/main" val="1232813179"/>
                    </a:ext>
                  </a:extLst>
                </a:gridCol>
                <a:gridCol w="4517408">
                  <a:extLst>
                    <a:ext uri="{9D8B030D-6E8A-4147-A177-3AD203B41FA5}">
                      <a16:colId xmlns:a16="http://schemas.microsoft.com/office/drawing/2014/main" val="3480839461"/>
                    </a:ext>
                  </a:extLst>
                </a:gridCol>
              </a:tblGrid>
              <a:tr h="502966">
                <a:tc rowSpan="9">
                  <a:txBody>
                    <a:bodyPr/>
                    <a:lstStyle/>
                    <a:p>
                      <a:pPr algn="ctr"/>
                      <a:r>
                        <a:rPr lang="tr-TR" sz="1600" b="1" dirty="0">
                          <a:solidFill>
                            <a:schemeClr val="tx1"/>
                          </a:solidFill>
                          <a:latin typeface="Verdana" panose="020B0604030504040204" pitchFamily="34" charset="0"/>
                          <a:ea typeface="Verdana" panose="020B0604030504040204" pitchFamily="34" charset="0"/>
                        </a:rPr>
                        <a:t>SİYASET BİLİMİ VE KAMU YÖNETİMİ BÖLÜMÜ</a:t>
                      </a:r>
                    </a:p>
                  </a:txBody>
                  <a:tcPr vert="vert270">
                    <a:lnR w="12700" cap="flat" cmpd="sng" algn="ctr">
                      <a:solidFill>
                        <a:schemeClr val="tx1"/>
                      </a:solidFill>
                      <a:prstDash val="solid"/>
                      <a:round/>
                      <a:headEnd type="none" w="med" len="med"/>
                      <a:tailEnd type="none" w="med" len="med"/>
                    </a:ln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r>
                        <a:rPr lang="tr-TR" sz="1400" b="1" dirty="0">
                          <a:solidFill>
                            <a:schemeClr val="tx1"/>
                          </a:solidFill>
                          <a:latin typeface="Verdana" panose="020B0604030504040204" pitchFamily="34" charset="0"/>
                          <a:ea typeface="Verdan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b="1" dirty="0">
                          <a:solidFill>
                            <a:schemeClr val="tx1"/>
                          </a:solidFill>
                          <a:latin typeface="Verdana" panose="020B0604030504040204" pitchFamily="34" charset="0"/>
                          <a:ea typeface="Verdana" panose="020B0604030504040204" pitchFamily="34" charset="0"/>
                        </a:rPr>
                        <a:t>Gündüz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endParaRPr lang="tr-TR" sz="1400" b="1" dirty="0">
                        <a:solidFill>
                          <a:schemeClr val="tx1"/>
                        </a:solidFill>
                        <a:latin typeface="Verdana" panose="020B0604030504040204" pitchFamily="34" charset="0"/>
                        <a:ea typeface="Verdana" panose="020B0604030504040204" pitchFamily="34" charset="0"/>
                      </a:endParaRPr>
                    </a:p>
                    <a:p>
                      <a:pPr marL="0" marR="0" lvl="0" indent="0" algn="l" defTabSz="457243" rtl="0" eaLnBrk="1" fontAlgn="auto" latinLnBrk="0" hangingPunct="1">
                        <a:lnSpc>
                          <a:spcPct val="100000"/>
                        </a:lnSpc>
                        <a:spcBef>
                          <a:spcPts val="0"/>
                        </a:spcBef>
                        <a:spcAft>
                          <a:spcPts val="0"/>
                        </a:spcAft>
                        <a:buClrTx/>
                        <a:buSzTx/>
                        <a:buFontTx/>
                        <a:buNone/>
                        <a:tabLst/>
                        <a:defRPr/>
                      </a:pPr>
                      <a:r>
                        <a:rPr lang="tr-TR" sz="1400" b="1" dirty="0">
                          <a:solidFill>
                            <a:schemeClr val="tx1"/>
                          </a:solidFill>
                          <a:latin typeface="Verdana" panose="020B0604030504040204" pitchFamily="34" charset="0"/>
                          <a:ea typeface="Verdana" panose="020B0604030504040204" pitchFamily="34" charset="0"/>
                        </a:rPr>
                        <a:t>Dr. Öğr. Üyesi Sezgin SEZGİN</a:t>
                      </a:r>
                    </a:p>
                    <a:p>
                      <a:endParaRPr lang="tr-TR" sz="1400" b="1" dirty="0">
                        <a:solidFill>
                          <a:schemeClr val="bg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14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883337"/>
                  </a:ext>
                </a:extLst>
              </a:tr>
              <a:tr h="502966">
                <a:tc vMerge="1">
                  <a:txBody>
                    <a:bodyPr/>
                    <a:lstStyle/>
                    <a:p>
                      <a:endParaRPr lang="tr-TR" dirty="0"/>
                    </a:p>
                  </a:txBody>
                  <a:tcPr/>
                </a:tc>
                <a:tc vMerge="1">
                  <a:txBody>
                    <a:bodyPr/>
                    <a:lstStyle/>
                    <a:p>
                      <a:endParaRPr lang="tr-TR" dirty="0"/>
                    </a:p>
                  </a:txBody>
                  <a:tcPr/>
                </a:tc>
                <a:tc>
                  <a:txBody>
                    <a:bodyPr/>
                    <a:lstStyle/>
                    <a:p>
                      <a:r>
                        <a:rPr lang="tr-TR" sz="1400" b="1" dirty="0">
                          <a:solidFill>
                            <a:schemeClr val="tx1"/>
                          </a:solidFill>
                          <a:latin typeface="Verdana" panose="020B0604030504040204" pitchFamily="34" charset="0"/>
                          <a:ea typeface="Verdana" panose="020B0604030504040204" pitchFamily="34" charset="0"/>
                        </a:rPr>
                        <a:t>Gece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Verdana" panose="020B0604030504040204" pitchFamily="34" charset="0"/>
                          <a:ea typeface="Verdana" panose="020B0604030504040204" pitchFamily="34" charset="0"/>
                        </a:rPr>
                        <a:t>Dr. Öğr. Üyesi Oğuz KAAN</a:t>
                      </a:r>
                    </a:p>
                    <a:p>
                      <a:endParaRPr lang="tr-TR" sz="16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endParaRPr lang="tr-TR" sz="14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5098399"/>
                  </a:ext>
                </a:extLst>
              </a:tr>
              <a:tr h="547199">
                <a:tc vMerge="1">
                  <a:txBody>
                    <a:bodyPr/>
                    <a:lstStyle/>
                    <a:p>
                      <a:endParaRPr lang="tr-TR" dirty="0"/>
                    </a:p>
                  </a:txBody>
                  <a:tcPr/>
                </a:tc>
                <a:tc rowSpan="2">
                  <a:txBody>
                    <a:bodyPr/>
                    <a:lstStyle/>
                    <a:p>
                      <a:r>
                        <a:rPr lang="tr-TR" sz="1400" b="1" dirty="0">
                          <a:solidFill>
                            <a:schemeClr val="tx1"/>
                          </a:solidFill>
                          <a:latin typeface="Verdana" panose="020B0604030504040204" pitchFamily="34" charset="0"/>
                          <a:ea typeface="Verdan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b="1" dirty="0">
                          <a:solidFill>
                            <a:schemeClr val="tx1"/>
                          </a:solidFill>
                          <a:latin typeface="Verdana" panose="020B0604030504040204" pitchFamily="34" charset="0"/>
                          <a:ea typeface="Verdana" panose="020B0604030504040204" pitchFamily="34" charset="0"/>
                        </a:rPr>
                        <a:t>Gündüz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tr-TR" sz="1400" b="1" dirty="0">
                        <a:solidFill>
                          <a:schemeClr val="tx1"/>
                        </a:solidFill>
                        <a:latin typeface="Verdana" panose="020B0604030504040204" pitchFamily="34" charset="0"/>
                        <a:ea typeface="Verdana" panose="020B0604030504040204" pitchFamily="34" charset="0"/>
                      </a:endParaRPr>
                    </a:p>
                    <a:p>
                      <a:r>
                        <a:rPr lang="tr-TR" sz="1400" b="1" dirty="0">
                          <a:solidFill>
                            <a:schemeClr val="tx1"/>
                          </a:solidFill>
                          <a:latin typeface="Verdana" panose="020B0604030504040204" pitchFamily="34" charset="0"/>
                          <a:ea typeface="Verdana" panose="020B0604030504040204" pitchFamily="34" charset="0"/>
                        </a:rPr>
                        <a:t>Doç. Dr. Oğuz KAAN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tr-TR" sz="1400" b="1" dirty="0">
                          <a:solidFill>
                            <a:schemeClr val="tx1"/>
                          </a:solidFill>
                          <a:latin typeface="Verdana" panose="020B0604030504040204" pitchFamily="34" charset="0"/>
                          <a:ea typeface="Verdana" panose="020B0604030504040204" pitchFamily="34" charset="0"/>
                        </a:rPr>
                        <a:t>Arş. Gör. İlknur GÜL</a:t>
                      </a:r>
                    </a:p>
                    <a:p>
                      <a:endParaRPr lang="tr-TR" sz="1400" b="1" dirty="0">
                        <a:solidFill>
                          <a:schemeClr val="tx1"/>
                        </a:solidFill>
                        <a:latin typeface="Verdana" panose="020B0604030504040204" pitchFamily="34" charset="0"/>
                        <a:ea typeface="Verdana" panose="020B0604030504040204" pitchFamily="34" charset="0"/>
                      </a:endParaRPr>
                    </a:p>
                    <a:p>
                      <a:r>
                        <a:rPr lang="tr-TR" sz="1400" b="1" dirty="0">
                          <a:solidFill>
                            <a:schemeClr val="tx1"/>
                          </a:solidFill>
                          <a:latin typeface="Verdana" panose="020B0604030504040204" pitchFamily="34" charset="0"/>
                          <a:ea typeface="Verdana" panose="020B0604030504040204" pitchFamily="34" charset="0"/>
                        </a:rPr>
                        <a:t>Arş. Gör. Burçak PARLAK ÜNAL</a:t>
                      </a:r>
                    </a:p>
                    <a:p>
                      <a:endParaRPr lang="tr-TR" sz="14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733207"/>
                  </a:ext>
                </a:extLst>
              </a:tr>
              <a:tr h="547199">
                <a:tc vMerge="1">
                  <a:txBody>
                    <a:bodyPr/>
                    <a:lstStyle/>
                    <a:p>
                      <a:endParaRPr lang="tr-TR" dirty="0"/>
                    </a:p>
                  </a:txBody>
                  <a:tcPr/>
                </a:tc>
                <a:tc vMerge="1">
                  <a:txBody>
                    <a:bodyPr/>
                    <a:lstStyle/>
                    <a:p>
                      <a:endParaRPr lang="tr-TR" dirty="0"/>
                    </a:p>
                  </a:txBody>
                  <a:tcPr/>
                </a:tc>
                <a:tc>
                  <a:txBody>
                    <a:bodyPr/>
                    <a:lstStyle/>
                    <a:p>
                      <a:r>
                        <a:rPr lang="tr-TR" sz="1400" b="1" dirty="0">
                          <a:solidFill>
                            <a:schemeClr val="tx1"/>
                          </a:solidFill>
                          <a:latin typeface="Verdana" panose="020B0604030504040204" pitchFamily="34" charset="0"/>
                          <a:ea typeface="Verdana" panose="020B0604030504040204" pitchFamily="34" charset="0"/>
                        </a:rPr>
                        <a:t>Gece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Verdana" panose="020B0604030504040204" pitchFamily="34" charset="0"/>
                          <a:ea typeface="Verdana" panose="020B0604030504040204" pitchFamily="34" charset="0"/>
                        </a:rPr>
                        <a:t>Doç. Dr. Kadriye Eylem ÖZKAYA LASSALLE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vMerge="1">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Verdana" panose="020B0604030504040204" pitchFamily="34" charset="0"/>
                          <a:ea typeface="Verdana" panose="020B0604030504040204" pitchFamily="34" charset="0"/>
                        </a:rPr>
                        <a:t>Dr. Öğr. Üyesi Aygül KIZILAY GÜNEYLİOĞLU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398711"/>
                  </a:ext>
                </a:extLst>
              </a:tr>
              <a:tr h="134135">
                <a:tc vMerge="1">
                  <a:txBody>
                    <a:bodyPr/>
                    <a:lstStyle/>
                    <a:p>
                      <a:endParaRPr lang="tr-TR" dirty="0"/>
                    </a:p>
                  </a:txBody>
                  <a:tcPr/>
                </a:tc>
                <a:tc rowSpan="3">
                  <a:txBody>
                    <a:bodyPr/>
                    <a:lstStyle/>
                    <a:p>
                      <a:r>
                        <a:rPr lang="tr-TR" sz="1400" b="1" dirty="0">
                          <a:solidFill>
                            <a:schemeClr val="tx1"/>
                          </a:solidFill>
                          <a:latin typeface="Verdana" panose="020B0604030504040204" pitchFamily="34" charset="0"/>
                          <a:ea typeface="Verdan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tr-TR" sz="1400" b="1" dirty="0">
                          <a:solidFill>
                            <a:schemeClr val="tx1"/>
                          </a:solidFill>
                          <a:latin typeface="Verdana" panose="020B0604030504040204" pitchFamily="34" charset="0"/>
                          <a:ea typeface="Verdana" panose="020B0604030504040204" pitchFamily="34" charset="0"/>
                        </a:rPr>
                        <a:t>Gündüz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endParaRPr lang="tr-TR" sz="1400" b="1" dirty="0">
                        <a:solidFill>
                          <a:schemeClr val="tx1"/>
                        </a:solidFill>
                        <a:latin typeface="Verdana" panose="020B0604030504040204" pitchFamily="34" charset="0"/>
                        <a:ea typeface="Verdana" panose="020B0604030504040204" pitchFamily="34" charset="0"/>
                      </a:endParaRPr>
                    </a:p>
                    <a:p>
                      <a:pPr marL="0" marR="0" lvl="0" indent="0" algn="l" defTabSz="457243" rtl="0" eaLnBrk="1" fontAlgn="auto" latinLnBrk="0" hangingPunct="1">
                        <a:lnSpc>
                          <a:spcPct val="100000"/>
                        </a:lnSpc>
                        <a:spcBef>
                          <a:spcPts val="0"/>
                        </a:spcBef>
                        <a:spcAft>
                          <a:spcPts val="0"/>
                        </a:spcAft>
                        <a:buClrTx/>
                        <a:buSzTx/>
                        <a:buFontTx/>
                        <a:buNone/>
                        <a:tabLst/>
                        <a:defRPr/>
                      </a:pPr>
                      <a:r>
                        <a:rPr lang="tr-TR" sz="1400" b="1" dirty="0">
                          <a:solidFill>
                            <a:schemeClr val="tx1"/>
                          </a:solidFill>
                          <a:latin typeface="Verdana" panose="020B0604030504040204" pitchFamily="34" charset="0"/>
                          <a:ea typeface="Verdana" panose="020B0604030504040204" pitchFamily="34" charset="0"/>
                        </a:rPr>
                        <a:t>Doç. Dr. Kadriye Eylem ÖZKAYA LASSALLE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1400" b="1" dirty="0">
                        <a:solidFill>
                          <a:schemeClr val="tx1"/>
                        </a:solidFill>
                        <a:latin typeface="Verdana" panose="020B0604030504040204" pitchFamily="34" charset="0"/>
                        <a:ea typeface="Verdana" panose="020B0604030504040204" pitchFamily="34" charset="0"/>
                      </a:endParaRPr>
                    </a:p>
                    <a:p>
                      <a:r>
                        <a:rPr lang="tr-TR" sz="1400" b="1" dirty="0">
                          <a:solidFill>
                            <a:schemeClr val="tx1"/>
                          </a:solidFill>
                          <a:latin typeface="Verdana" panose="020B0604030504040204" pitchFamily="34" charset="0"/>
                          <a:ea typeface="Verdana" panose="020B0604030504040204" pitchFamily="34" charset="0"/>
                        </a:rPr>
                        <a:t>Dr. Öğr. Üyesi Aygül KIZILAY GÜNEYLİOĞLU</a:t>
                      </a:r>
                    </a:p>
                    <a:p>
                      <a:endParaRPr lang="tr-TR" sz="14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326547"/>
                  </a:ext>
                </a:extLst>
              </a:tr>
              <a:tr h="397495">
                <a:tc vMerge="1">
                  <a:txBody>
                    <a:bodyPr/>
                    <a:lstStyle/>
                    <a:p>
                      <a:endParaRPr lang="tr-TR"/>
                    </a:p>
                  </a:txBody>
                  <a:tcPr/>
                </a:tc>
                <a:tc vMerge="1">
                  <a:txBody>
                    <a:bodyPr/>
                    <a:lstStyle/>
                    <a:p>
                      <a:endParaRPr lang="tr-TR"/>
                    </a:p>
                  </a:txBody>
                  <a:tcPr/>
                </a:tc>
                <a:tc vMerge="1">
                  <a:txBody>
                    <a:bodyPr/>
                    <a:lstStyle/>
                    <a:p>
                      <a:endParaRPr lang="tr-TR" sz="14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tc>
                <a:tc rowSpan="2">
                  <a:txBody>
                    <a:bodyPr/>
                    <a:lstStyle/>
                    <a:p>
                      <a:endParaRPr lang="tr-TR" sz="1400" b="1" dirty="0">
                        <a:solidFill>
                          <a:schemeClr val="tx1"/>
                        </a:solidFill>
                        <a:latin typeface="Verdana" panose="020B0604030504040204" pitchFamily="34" charset="0"/>
                        <a:ea typeface="Verdana" panose="020B0604030504040204" pitchFamily="34" charset="0"/>
                      </a:endParaRPr>
                    </a:p>
                    <a:p>
                      <a:r>
                        <a:rPr lang="tr-TR" sz="1400" b="1" dirty="0">
                          <a:solidFill>
                            <a:schemeClr val="tx1"/>
                          </a:solidFill>
                          <a:latin typeface="Verdana" panose="020B0604030504040204" pitchFamily="34" charset="0"/>
                          <a:ea typeface="Verdana" panose="020B0604030504040204" pitchFamily="34" charset="0"/>
                        </a:rPr>
                        <a:t>Dr. Öğr. Üyesi Aygül KIZILAY GÜNEYLİOĞLU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154887"/>
                  </a:ext>
                </a:extLst>
              </a:tr>
              <a:tr h="146043">
                <a:tc vMerge="1">
                  <a:txBody>
                    <a:bodyPr/>
                    <a:lstStyle/>
                    <a:p>
                      <a:endParaRPr lang="tr-TR" dirty="0"/>
                    </a:p>
                  </a:txBody>
                  <a:tcPr/>
                </a:tc>
                <a:tc vMerge="1">
                  <a:txBody>
                    <a:bodyPr/>
                    <a:lstStyle/>
                    <a:p>
                      <a:endParaRPr lang="tr-TR" dirty="0"/>
                    </a:p>
                  </a:txBody>
                  <a:tcPr/>
                </a:tc>
                <a:tc>
                  <a:txBody>
                    <a:bodyPr/>
                    <a:lstStyle/>
                    <a:p>
                      <a:r>
                        <a:rPr lang="tr-TR" sz="1400" b="1" dirty="0">
                          <a:solidFill>
                            <a:schemeClr val="tx1"/>
                          </a:solidFill>
                          <a:latin typeface="Verdana" panose="020B0604030504040204" pitchFamily="34" charset="0"/>
                          <a:ea typeface="Verdana" panose="020B0604030504040204" pitchFamily="34" charset="0"/>
                        </a:rPr>
                        <a:t>Gece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Verdana" panose="020B0604030504040204" pitchFamily="34" charset="0"/>
                          <a:ea typeface="Verdana" panose="020B0604030504040204" pitchFamily="34" charset="0"/>
                        </a:rPr>
                        <a:t>Dr. Öğr. Üyesi Toygar Sinan BAYKAN</a:t>
                      </a:r>
                    </a:p>
                    <a:p>
                      <a:endParaRPr lang="tr-TR" sz="16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vMerge="1">
                  <a:txBody>
                    <a:bodyPr/>
                    <a:lstStyle/>
                    <a:p>
                      <a:endParaRPr lang="tr-TR" sz="1400" b="1" dirty="0">
                        <a:solidFill>
                          <a:schemeClr val="tx1"/>
                        </a:solidFill>
                        <a:latin typeface="Verdana" panose="020B0604030504040204" pitchFamily="34" charset="0"/>
                        <a:ea typeface="Verdana" panose="020B0604030504040204" pitchFamily="34" charset="0"/>
                      </a:endParaRPr>
                    </a:p>
                    <a:p>
                      <a:r>
                        <a:rPr lang="tr-TR" sz="1400" b="1" dirty="0">
                          <a:solidFill>
                            <a:schemeClr val="tx1"/>
                          </a:solidFill>
                          <a:latin typeface="Verdana" panose="020B0604030504040204" pitchFamily="34" charset="0"/>
                          <a:ea typeface="Verdana" panose="020B0604030504040204" pitchFamily="34" charset="0"/>
                        </a:rPr>
                        <a:t>Dr. Öğr. Üyesi Aygül KIZILAY GÜNEYLİOĞLU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871960"/>
                  </a:ext>
                </a:extLst>
              </a:tr>
              <a:tr h="502966">
                <a:tc vMerge="1">
                  <a:txBody>
                    <a:bodyPr/>
                    <a:lstStyle/>
                    <a:p>
                      <a:endParaRPr lang="tr-TR" dirty="0"/>
                    </a:p>
                  </a:txBody>
                  <a:tcPr/>
                </a:tc>
                <a:tc rowSpan="2">
                  <a:txBody>
                    <a:bodyPr/>
                    <a:lstStyle/>
                    <a:p>
                      <a:r>
                        <a:rPr lang="tr-TR" sz="1400" b="1" dirty="0">
                          <a:solidFill>
                            <a:schemeClr val="tx1"/>
                          </a:solidFill>
                          <a:latin typeface="Verdana" panose="020B0604030504040204" pitchFamily="34" charset="0"/>
                          <a:ea typeface="Verdan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b="1" dirty="0">
                          <a:solidFill>
                            <a:schemeClr val="tx1"/>
                          </a:solidFill>
                          <a:latin typeface="Verdana" panose="020B0604030504040204" pitchFamily="34" charset="0"/>
                          <a:ea typeface="Verdana" panose="020B0604030504040204" pitchFamily="34" charset="0"/>
                        </a:rPr>
                        <a:t>Gündüz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endParaRPr lang="tr-TR" sz="1400" b="1" dirty="0">
                        <a:solidFill>
                          <a:schemeClr val="tx1"/>
                        </a:solidFill>
                        <a:latin typeface="Verdana" panose="020B0604030504040204" pitchFamily="34" charset="0"/>
                        <a:ea typeface="Verdana" panose="020B0604030504040204" pitchFamily="34" charset="0"/>
                      </a:endParaRPr>
                    </a:p>
                    <a:p>
                      <a:pPr marL="0" marR="0" lvl="0" indent="0" algn="l" defTabSz="457243" rtl="0" eaLnBrk="1" fontAlgn="auto" latinLnBrk="0" hangingPunct="1">
                        <a:lnSpc>
                          <a:spcPct val="100000"/>
                        </a:lnSpc>
                        <a:spcBef>
                          <a:spcPts val="0"/>
                        </a:spcBef>
                        <a:spcAft>
                          <a:spcPts val="0"/>
                        </a:spcAft>
                        <a:buClrTx/>
                        <a:buSzTx/>
                        <a:buFontTx/>
                        <a:buNone/>
                        <a:tabLst/>
                        <a:defRPr/>
                      </a:pPr>
                      <a:r>
                        <a:rPr lang="tr-TR" sz="1400" b="1" dirty="0">
                          <a:solidFill>
                            <a:schemeClr val="tx1"/>
                          </a:solidFill>
                          <a:latin typeface="Verdana" panose="020B0604030504040204" pitchFamily="34" charset="0"/>
                          <a:ea typeface="Verdana" panose="020B0604030504040204" pitchFamily="34" charset="0"/>
                        </a:rPr>
                        <a:t>Dr. Öğr. Üyesi Toygar Sinan BAYKAN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b="1" dirty="0">
                          <a:solidFill>
                            <a:schemeClr val="tx1"/>
                          </a:solidFill>
                          <a:latin typeface="Verdana" panose="020B0604030504040204" pitchFamily="34" charset="0"/>
                          <a:ea typeface="Verdana" panose="020B0604030504040204" pitchFamily="34" charset="0"/>
                        </a:rPr>
                        <a:t>Dr. Öğr. Üyesi Günhan GAYIRHAN</a:t>
                      </a:r>
                    </a:p>
                    <a:p>
                      <a:endParaRPr lang="tr-TR" sz="1400" b="1" dirty="0">
                        <a:solidFill>
                          <a:schemeClr val="tx1"/>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879387"/>
                  </a:ext>
                </a:extLst>
              </a:tr>
              <a:tr h="502966">
                <a:tc vMerge="1">
                  <a:txBody>
                    <a:bodyPr/>
                    <a:lstStyle/>
                    <a:p>
                      <a:endParaRPr lang="tr-TR" dirty="0"/>
                    </a:p>
                  </a:txBody>
                  <a:tcPr/>
                </a:tc>
                <a:tc vMerge="1">
                  <a:txBody>
                    <a:bodyPr/>
                    <a:lstStyle/>
                    <a:p>
                      <a:endParaRPr lang="tr-TR" dirty="0"/>
                    </a:p>
                  </a:txBody>
                  <a:tcPr/>
                </a:tc>
                <a:tc>
                  <a:txBody>
                    <a:bodyPr/>
                    <a:lstStyle/>
                    <a:p>
                      <a:r>
                        <a:rPr lang="tr-TR" sz="1400" b="1" dirty="0">
                          <a:solidFill>
                            <a:schemeClr val="tx1"/>
                          </a:solidFill>
                          <a:latin typeface="Verdana" panose="020B0604030504040204" pitchFamily="34" charset="0"/>
                          <a:ea typeface="Verdana" panose="020B0604030504040204" pitchFamily="34" charset="0"/>
                        </a:rPr>
                        <a:t>Gece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457243"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Verdana" panose="020B0604030504040204" pitchFamily="34" charset="0"/>
                          <a:ea typeface="Verdana" panose="020B0604030504040204" pitchFamily="34" charset="0"/>
                        </a:rPr>
                        <a:t>Doç. Dr. Nergiz AYDOĞDU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r>
                        <a:rPr lang="sv-SE" sz="1400" b="1" dirty="0">
                          <a:solidFill>
                            <a:schemeClr val="tx1"/>
                          </a:solidFill>
                          <a:latin typeface="Verdana" panose="020B0604030504040204" pitchFamily="34" charset="0"/>
                          <a:ea typeface="Verdana" panose="020B0604030504040204" pitchFamily="34" charset="0"/>
                        </a:rPr>
                        <a:t>Dr.</a:t>
                      </a:r>
                      <a:r>
                        <a:rPr lang="tr-TR" sz="1400" b="1" dirty="0">
                          <a:solidFill>
                            <a:schemeClr val="tx1"/>
                          </a:solidFill>
                          <a:latin typeface="Verdana" panose="020B0604030504040204" pitchFamily="34" charset="0"/>
                          <a:ea typeface="Verdana" panose="020B0604030504040204" pitchFamily="34" charset="0"/>
                        </a:rPr>
                        <a:t> Öğr. Üyesi</a:t>
                      </a:r>
                      <a:r>
                        <a:rPr lang="sv-SE" sz="1400" b="1" dirty="0">
                          <a:solidFill>
                            <a:schemeClr val="tx1"/>
                          </a:solidFill>
                          <a:latin typeface="Verdana" panose="020B0604030504040204" pitchFamily="34" charset="0"/>
                          <a:ea typeface="Verdana" panose="020B0604030504040204" pitchFamily="34" charset="0"/>
                        </a:rPr>
                        <a:t> Erhan ÖZŞEKER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484108"/>
                  </a:ext>
                </a:extLst>
              </a:tr>
            </a:tbl>
          </a:graphicData>
        </a:graphic>
      </p:graphicFrame>
      <p:graphicFrame>
        <p:nvGraphicFramePr>
          <p:cNvPr id="4" name="Tablo 4">
            <a:extLst>
              <a:ext uri="{FF2B5EF4-FFF2-40B4-BE49-F238E27FC236}">
                <a16:creationId xmlns:a16="http://schemas.microsoft.com/office/drawing/2014/main" id="{75FDEBF3-B447-B42E-1C28-99DE7848D5E6}"/>
              </a:ext>
            </a:extLst>
          </p:cNvPr>
          <p:cNvGraphicFramePr>
            <a:graphicFrameLocks noGrp="1"/>
          </p:cNvGraphicFramePr>
          <p:nvPr>
            <p:extLst>
              <p:ext uri="{D42A27DB-BD31-4B8C-83A1-F6EECF244321}">
                <p14:modId xmlns:p14="http://schemas.microsoft.com/office/powerpoint/2010/main" val="695547981"/>
              </p:ext>
            </p:extLst>
          </p:nvPr>
        </p:nvGraphicFramePr>
        <p:xfrm>
          <a:off x="651861" y="1389986"/>
          <a:ext cx="10960667" cy="455189"/>
        </p:xfrm>
        <a:graphic>
          <a:graphicData uri="http://schemas.openxmlformats.org/drawingml/2006/table">
            <a:tbl>
              <a:tblPr firstRow="1" bandRow="1">
                <a:tableStyleId>{5C22544A-7EE6-4342-B048-85BDC9FD1C3A}</a:tableStyleId>
              </a:tblPr>
              <a:tblGrid>
                <a:gridCol w="740211">
                  <a:extLst>
                    <a:ext uri="{9D8B030D-6E8A-4147-A177-3AD203B41FA5}">
                      <a16:colId xmlns:a16="http://schemas.microsoft.com/office/drawing/2014/main" val="466312303"/>
                    </a:ext>
                  </a:extLst>
                </a:gridCol>
                <a:gridCol w="532262">
                  <a:extLst>
                    <a:ext uri="{9D8B030D-6E8A-4147-A177-3AD203B41FA5}">
                      <a16:colId xmlns:a16="http://schemas.microsoft.com/office/drawing/2014/main" val="2119542482"/>
                    </a:ext>
                  </a:extLst>
                </a:gridCol>
                <a:gridCol w="1323833">
                  <a:extLst>
                    <a:ext uri="{9D8B030D-6E8A-4147-A177-3AD203B41FA5}">
                      <a16:colId xmlns:a16="http://schemas.microsoft.com/office/drawing/2014/main" val="179390633"/>
                    </a:ext>
                  </a:extLst>
                </a:gridCol>
                <a:gridCol w="3875964">
                  <a:extLst>
                    <a:ext uri="{9D8B030D-6E8A-4147-A177-3AD203B41FA5}">
                      <a16:colId xmlns:a16="http://schemas.microsoft.com/office/drawing/2014/main" val="3985558576"/>
                    </a:ext>
                  </a:extLst>
                </a:gridCol>
                <a:gridCol w="4488397">
                  <a:extLst>
                    <a:ext uri="{9D8B030D-6E8A-4147-A177-3AD203B41FA5}">
                      <a16:colId xmlns:a16="http://schemas.microsoft.com/office/drawing/2014/main" val="4262868331"/>
                    </a:ext>
                  </a:extLst>
                </a:gridCol>
              </a:tblGrid>
              <a:tr h="455189">
                <a:tc>
                  <a:txBody>
                    <a:bodyPr/>
                    <a:lstStyle/>
                    <a:p>
                      <a:r>
                        <a:rPr lang="tr-TR" sz="1400" dirty="0"/>
                        <a:t>Bölüm</a:t>
                      </a:r>
                    </a:p>
                  </a:txBody>
                  <a:tcPr/>
                </a:tc>
                <a:tc>
                  <a:txBody>
                    <a:bodyPr/>
                    <a:lstStyle/>
                    <a:p>
                      <a:r>
                        <a:rPr lang="tr-TR" sz="1400" dirty="0"/>
                        <a:t>Sınıf</a:t>
                      </a:r>
                    </a:p>
                  </a:txBody>
                  <a:tcPr/>
                </a:tc>
                <a:tc>
                  <a:txBody>
                    <a:bodyPr/>
                    <a:lstStyle/>
                    <a:p>
                      <a:r>
                        <a:rPr lang="tr-TR" sz="1400" dirty="0"/>
                        <a:t>Program</a:t>
                      </a:r>
                    </a:p>
                  </a:txBody>
                  <a:tcPr/>
                </a:tc>
                <a:tc>
                  <a:txBody>
                    <a:bodyPr/>
                    <a:lstStyle/>
                    <a:p>
                      <a:r>
                        <a:rPr lang="tr-TR" sz="1400" dirty="0"/>
                        <a:t>1. Danışman</a:t>
                      </a:r>
                    </a:p>
                  </a:txBody>
                  <a:tcPr/>
                </a:tc>
                <a:tc>
                  <a:txBody>
                    <a:bodyPr/>
                    <a:lstStyle/>
                    <a:p>
                      <a:r>
                        <a:rPr lang="tr-TR" sz="1400" dirty="0"/>
                        <a:t>2. Danışman</a:t>
                      </a:r>
                    </a:p>
                  </a:txBody>
                  <a:tcPr/>
                </a:tc>
                <a:extLst>
                  <a:ext uri="{0D108BD9-81ED-4DB2-BD59-A6C34878D82A}">
                    <a16:rowId xmlns:a16="http://schemas.microsoft.com/office/drawing/2014/main" val="3912042589"/>
                  </a:ext>
                </a:extLst>
              </a:tr>
            </a:tbl>
          </a:graphicData>
        </a:graphic>
      </p:graphicFrame>
    </p:spTree>
    <p:extLst>
      <p:ext uri="{BB962C8B-B14F-4D97-AF65-F5344CB8AC3E}">
        <p14:creationId xmlns:p14="http://schemas.microsoft.com/office/powerpoint/2010/main" val="118408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Öğrenci İşleri Hizmetleri</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24</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400657"/>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Öğrenci Belge Talebi, </a:t>
            </a:r>
            <a:r>
              <a:rPr lang="tr-TR" dirty="0" err="1"/>
              <a:t>Farabi</a:t>
            </a:r>
            <a:r>
              <a:rPr lang="tr-TR" dirty="0"/>
              <a:t> – </a:t>
            </a:r>
            <a:r>
              <a:rPr lang="tr-TR" dirty="0" err="1"/>
              <a:t>Erasmus</a:t>
            </a:r>
            <a:r>
              <a:rPr lang="tr-TR" dirty="0"/>
              <a:t> Değişim Programı Başvuruları, Özel Öğrenci Başvuruları, Ders Müfredatlarında Yapılan Güncellemeler, yemek bursu vb. öğrencilik hayatını ilgilendiren tüm işlerde öğrenci işleri ofisine başvurulabilir.</a:t>
            </a:r>
          </a:p>
          <a:p>
            <a:pPr marL="808038" lvl="0"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40110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Yasal Hak ve Sorumluluklar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25</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215991"/>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b="1" dirty="0"/>
              <a:t>Eğitim Öğretim İle İlgili</a:t>
            </a:r>
            <a:r>
              <a:rPr lang="tr-TR" dirty="0"/>
              <a:t>: Kırklareli Üniversitesi Ön Lisans ve Lisans Eğitim Öğretim Yönetmeliği</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b="1" dirty="0"/>
              <a:t>Ulusal üst hukuk normları</a:t>
            </a:r>
            <a:r>
              <a:rPr lang="tr-TR" dirty="0"/>
              <a:t>: anayasa, kanunlar,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Uluslararası hukuk normları.</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122078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Kariyer Uygulama ve Araştırma Merkezi</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26</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384405"/>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b="1" dirty="0"/>
              <a:t>Kariyer Danışmanlığı Birimi (Bireysel ve Grup Kariyer Danışmanlığı)</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b="1" dirty="0"/>
              <a:t>Eğitim Birimi (Bireysel Kariyer Gelişimi Eğitimleri, </a:t>
            </a:r>
            <a:r>
              <a:rPr lang="tr-TR" sz="1600" b="1" dirty="0" err="1"/>
              <a:t>Soft</a:t>
            </a:r>
            <a:r>
              <a:rPr lang="tr-TR" sz="1600" b="1" dirty="0"/>
              <a:t> Beceri Eğitimleri)</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b="1" dirty="0"/>
              <a:t>İşveren İlişkileri ve Etkinlik Birimi (Kariyer Günleri, Kariyer Fuarı, Teknik Geziler)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b="1" dirty="0"/>
              <a:t>İş ve Staj Birimi (Yetenek Kapısı, Kariyer Kapısı, Staj Seferberliği Programı)</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b="1" dirty="0"/>
              <a:t>Mezunlar Ofisi (Mezunlarımıza Yönelik Hizmetler)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b="1" dirty="0"/>
              <a:t>Yenilikçilik ve Girişimcilik Ofisi</a:t>
            </a:r>
          </a:p>
          <a:p>
            <a:pPr marL="542925" lvl="0" algn="ctr">
              <a:lnSpc>
                <a:spcPct val="150000"/>
              </a:lnSpc>
              <a:spcBef>
                <a:spcPts val="1200"/>
              </a:spcBef>
              <a:spcAft>
                <a:spcPts val="600"/>
              </a:spcAft>
              <a:buClr>
                <a:srgbClr val="6666FF"/>
              </a:buClr>
            </a:pPr>
            <a:r>
              <a:rPr lang="tr-TR" sz="1600" b="1" dirty="0"/>
              <a:t>        </a:t>
            </a:r>
            <a:r>
              <a:rPr lang="tr-TR" sz="1600" b="1" dirty="0">
                <a:hlinkClick r:id="rId2"/>
              </a:rPr>
              <a:t>https://kariyer.klu.edu.tr/</a:t>
            </a:r>
            <a:r>
              <a:rPr lang="tr-TR" sz="1600" b="1" dirty="0"/>
              <a:t>  </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pic>
        <p:nvPicPr>
          <p:cNvPr id="2" name="Resim 1" descr="metin, küçük resim, vektör grafikler içeren bir resim&#10;&#10;Açıklama otomatik olarak oluşturuldu">
            <a:extLst>
              <a:ext uri="{FF2B5EF4-FFF2-40B4-BE49-F238E27FC236}">
                <a16:creationId xmlns:a16="http://schemas.microsoft.com/office/drawing/2014/main" id="{10FD0C0E-C786-4A30-E98A-733EBB94D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309" y="5644289"/>
            <a:ext cx="501033" cy="422513"/>
          </a:xfrm>
          <a:prstGeom prst="rect">
            <a:avLst/>
          </a:prstGeom>
        </p:spPr>
      </p:pic>
    </p:spTree>
    <p:extLst>
      <p:ext uri="{BB962C8B-B14F-4D97-AF65-F5344CB8AC3E}">
        <p14:creationId xmlns:p14="http://schemas.microsoft.com/office/powerpoint/2010/main" val="276103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Yetenek Kapısı</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27</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82661" y="1629718"/>
            <a:ext cx="8361405" cy="1706365"/>
          </a:xfrm>
          <a:prstGeom prst="rect">
            <a:avLst/>
          </a:prstGeom>
        </p:spPr>
        <p:txBody>
          <a:bodyPr wrap="square">
            <a:spAutoFit/>
          </a:bodyPr>
          <a:lstStyle/>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r>
              <a:rPr lang="tr-TR" b="0" i="0" dirty="0">
                <a:solidFill>
                  <a:srgbClr val="000000"/>
                </a:solidFill>
                <a:effectLst/>
                <a:latin typeface="Montserrat" panose="00000500000000000000" pitchFamily="2" charset="-94"/>
              </a:rPr>
              <a:t>Binlerce işverenin üniversite öğrenci ve mezunlarına yönelik kariyer imkânlarından hemen haberdar olmak ve üniversite kariyer merkezinin sunduğu hizmetlerden kolayca yararlanabilmek istiyorsanız ‘Yetenek Kapısı’na kayıt olabilirsiniz.</a:t>
            </a:r>
            <a:endParaRPr kumimoji="0" lang="tr-T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Koordinatörlüğü-2023</a:t>
            </a:r>
          </a:p>
        </p:txBody>
      </p:sp>
      <p:pic>
        <p:nvPicPr>
          <p:cNvPr id="2" name="Resim 1">
            <a:extLst>
              <a:ext uri="{FF2B5EF4-FFF2-40B4-BE49-F238E27FC236}">
                <a16:creationId xmlns:a16="http://schemas.microsoft.com/office/drawing/2014/main" id="{00158D82-99DD-F5CB-DC07-AA5CD64CC0E6}"/>
              </a:ext>
            </a:extLst>
          </p:cNvPr>
          <p:cNvPicPr>
            <a:picLocks noChangeAspect="1"/>
          </p:cNvPicPr>
          <p:nvPr/>
        </p:nvPicPr>
        <p:blipFill>
          <a:blip r:embed="rId2"/>
          <a:stretch>
            <a:fillRect/>
          </a:stretch>
        </p:blipFill>
        <p:spPr>
          <a:xfrm>
            <a:off x="2015146" y="3429000"/>
            <a:ext cx="5740066" cy="2980074"/>
          </a:xfrm>
          <a:prstGeom prst="rect">
            <a:avLst/>
          </a:prstGeom>
        </p:spPr>
      </p:pic>
    </p:spTree>
    <p:extLst>
      <p:ext uri="{BB962C8B-B14F-4D97-AF65-F5344CB8AC3E}">
        <p14:creationId xmlns:p14="http://schemas.microsoft.com/office/powerpoint/2010/main" val="750082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2023-2024 Güz Dönemi Akademik Takvimi</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28</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6" name="Tablo 15"/>
          <p:cNvGraphicFramePr>
            <a:graphicFrameLocks noGrp="1"/>
          </p:cNvGraphicFramePr>
          <p:nvPr>
            <p:extLst>
              <p:ext uri="{D42A27DB-BD31-4B8C-83A1-F6EECF244321}">
                <p14:modId xmlns:p14="http://schemas.microsoft.com/office/powerpoint/2010/main" val="1850891020"/>
              </p:ext>
            </p:extLst>
          </p:nvPr>
        </p:nvGraphicFramePr>
        <p:xfrm>
          <a:off x="496877" y="1556207"/>
          <a:ext cx="7940865" cy="4890774"/>
        </p:xfrm>
        <a:graphic>
          <a:graphicData uri="http://schemas.openxmlformats.org/drawingml/2006/table">
            <a:tbl>
              <a:tblPr firstRow="1" bandRow="1">
                <a:tableStyleId>{5940675A-B579-460E-94D1-54222C63F5DA}</a:tableStyleId>
              </a:tblPr>
              <a:tblGrid>
                <a:gridCol w="3009803">
                  <a:extLst>
                    <a:ext uri="{9D8B030D-6E8A-4147-A177-3AD203B41FA5}">
                      <a16:colId xmlns:a16="http://schemas.microsoft.com/office/drawing/2014/main" val="20000"/>
                    </a:ext>
                  </a:extLst>
                </a:gridCol>
                <a:gridCol w="4931062">
                  <a:extLst>
                    <a:ext uri="{9D8B030D-6E8A-4147-A177-3AD203B41FA5}">
                      <a16:colId xmlns:a16="http://schemas.microsoft.com/office/drawing/2014/main" val="20001"/>
                    </a:ext>
                  </a:extLst>
                </a:gridCol>
              </a:tblGrid>
              <a:tr h="457494">
                <a:tc>
                  <a:txBody>
                    <a:bodyPr/>
                    <a:lstStyle/>
                    <a:p>
                      <a:pPr algn="l"/>
                      <a:r>
                        <a:rPr lang="tr-TR" sz="1800" b="1" baseline="0" dirty="0">
                          <a:solidFill>
                            <a:schemeClr val="bg1">
                              <a:lumMod val="95000"/>
                            </a:schemeClr>
                          </a:solidFill>
                        </a:rPr>
                        <a:t>Etkinlikler</a:t>
                      </a:r>
                      <a:endParaRPr lang="tr-TR" sz="1800" b="1" dirty="0">
                        <a:solidFill>
                          <a:schemeClr val="bg1">
                            <a:lumMod val="9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l"/>
                      <a:r>
                        <a:rPr lang="tr-TR" sz="1800" b="1" dirty="0">
                          <a:solidFill>
                            <a:schemeClr val="bg1">
                              <a:lumMod val="95000"/>
                            </a:schemeClr>
                          </a:solidFill>
                        </a:rPr>
                        <a:t>Tarih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474150">
                <a:tc>
                  <a:txBody>
                    <a:bodyPr/>
                    <a:lstStyle/>
                    <a:p>
                      <a:r>
                        <a:rPr lang="tr-TR" dirty="0"/>
                        <a:t>Ders Kayıt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2-6</a:t>
                      </a:r>
                      <a:r>
                        <a:rPr lang="tr-TR" sz="1800" b="0" baseline="0" dirty="0"/>
                        <a:t> Ekim 2023</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4150">
                <a:tc>
                  <a:txBody>
                    <a:bodyPr/>
                    <a:lstStyle/>
                    <a:p>
                      <a:pPr algn="l"/>
                      <a:r>
                        <a:rPr lang="tr-TR" sz="1800" b="0" dirty="0">
                          <a:solidFill>
                            <a:srgbClr val="002060"/>
                          </a:solidFill>
                        </a:rPr>
                        <a:t>Derslerin Başlangıcı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9 Ekim 2023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474150">
                <a:tc>
                  <a:txBody>
                    <a:bodyPr/>
                    <a:lstStyle/>
                    <a:p>
                      <a:pPr algn="l"/>
                      <a:r>
                        <a:rPr lang="tr-TR" sz="1800" b="0" dirty="0">
                          <a:solidFill>
                            <a:srgbClr val="002060"/>
                          </a:solidFill>
                        </a:rPr>
                        <a:t>Ders Ekleme / Çıkarma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 9-11 Ekim 2023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74150">
                <a:tc>
                  <a:txBody>
                    <a:bodyPr/>
                    <a:lstStyle/>
                    <a:p>
                      <a:pPr algn="l"/>
                      <a:r>
                        <a:rPr lang="tr-TR" sz="1800" b="0" dirty="0">
                          <a:solidFill>
                            <a:srgbClr val="002060"/>
                          </a:solidFill>
                        </a:rPr>
                        <a:t>Vize Tarihleri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27 -3</a:t>
                      </a:r>
                      <a:r>
                        <a:rPr lang="tr-TR" sz="1800" b="0" baseline="0" dirty="0"/>
                        <a:t> Aralık 2023</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474150">
                <a:tc>
                  <a:txBody>
                    <a:bodyPr/>
                    <a:lstStyle/>
                    <a:p>
                      <a:pPr algn="l"/>
                      <a:r>
                        <a:rPr lang="tr-TR" sz="1800" b="0" dirty="0">
                          <a:solidFill>
                            <a:srgbClr val="002060"/>
                          </a:solidFill>
                        </a:rPr>
                        <a:t>Derslerin Bitişi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19 Ocak 2024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7415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Final Tarihleri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22 0cak – 2 Şubat 2024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474150">
                <a:tc>
                  <a:txBody>
                    <a:bodyPr/>
                    <a:lstStyle/>
                    <a:p>
                      <a:pPr algn="l"/>
                      <a:r>
                        <a:rPr lang="tr-TR" sz="1800" b="0" dirty="0">
                          <a:solidFill>
                            <a:srgbClr val="002060"/>
                          </a:solidFill>
                        </a:rPr>
                        <a:t>Bütünleme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12 Şubat</a:t>
                      </a:r>
                      <a:r>
                        <a:rPr lang="tr-TR" sz="1800" b="0" baseline="0" dirty="0"/>
                        <a:t>– 16 Şubat 2024</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02171">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Bahar Dönemi Ders Kayıtları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19 Şubat - 23</a:t>
                      </a:r>
                      <a:r>
                        <a:rPr lang="tr-TR" sz="1800" b="0" baseline="0" dirty="0"/>
                        <a:t> Şubat 2024</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47415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2"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277139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642979"/>
            <a:ext cx="252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664277"/>
            <a:ext cx="252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2702142" y="3217491"/>
            <a:ext cx="4957829" cy="1497718"/>
          </a:xfrm>
          <a:prstGeom prst="rect">
            <a:avLst/>
          </a:prstGeom>
        </p:spPr>
        <p:txBody>
          <a:bodyPr wrap="square">
            <a:spAutoFit/>
          </a:bodyPr>
          <a:lstStyle/>
          <a:p>
            <a:pPr marL="85725" lvl="0" algn="r">
              <a:lnSpc>
                <a:spcPct val="150000"/>
              </a:lnSpc>
              <a:spcBef>
                <a:spcPts val="1200"/>
              </a:spcBef>
              <a:spcAft>
                <a:spcPts val="600"/>
              </a:spcAft>
              <a:buClr>
                <a:srgbClr val="6666FF"/>
              </a:buClr>
            </a:pPr>
            <a:r>
              <a:rPr lang="tr-TR" sz="3200" i="1" dirty="0">
                <a:latin typeface="Vivaldi" panose="03020602050506090804" pitchFamily="66" charset="0"/>
              </a:rPr>
              <a:t>Güzel anı, başarı ve mutlulukla dolu bir üniversite hayatı dileğiyle….</a:t>
            </a:r>
          </a:p>
        </p:txBody>
      </p:sp>
      <p:grpSp>
        <p:nvGrpSpPr>
          <p:cNvPr id="5" name="Grup 4"/>
          <p:cNvGrpSpPr/>
          <p:nvPr/>
        </p:nvGrpSpPr>
        <p:grpSpPr>
          <a:xfrm>
            <a:off x="8059232" y="3054151"/>
            <a:ext cx="4168769" cy="1226782"/>
            <a:chOff x="8059232" y="3054151"/>
            <a:chExt cx="4168769" cy="1226782"/>
          </a:xfrm>
        </p:grpSpPr>
        <p:sp>
          <p:nvSpPr>
            <p:cNvPr id="11" name="Dikdörtgen 10"/>
            <p:cNvSpPr/>
            <p:nvPr/>
          </p:nvSpPr>
          <p:spPr>
            <a:xfrm>
              <a:off x="9312000" y="3477854"/>
              <a:ext cx="2916000" cy="360000"/>
            </a:xfrm>
            <a:prstGeom prst="rect">
              <a:avLst/>
            </a:prstGeom>
            <a:gradFill>
              <a:gsLst>
                <a:gs pos="9000">
                  <a:srgbClr val="9999FF"/>
                </a:gs>
                <a:gs pos="100000">
                  <a:schemeClr val="bg1"/>
                </a:gs>
              </a:gsLst>
              <a:lin ang="10800000" scaled="1"/>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71488" defTabSz="450892"/>
              <a:endParaRPr lang="tr-TR" sz="1600" b="1" dirty="0">
                <a:solidFill>
                  <a:schemeClr val="tx1"/>
                </a:solidFill>
              </a:endParaRPr>
            </a:p>
          </p:txBody>
        </p:sp>
        <p:pic>
          <p:nvPicPr>
            <p:cNvPr id="14" name="Resim 13" descr="tasarimci-aktas-kirklareli-nin-renklerini_o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59232" y="3054151"/>
              <a:ext cx="1080000" cy="1068297"/>
            </a:xfrm>
            <a:prstGeom prst="rect">
              <a:avLst/>
            </a:prstGeom>
            <a:noFill/>
            <a:ln>
              <a:noFill/>
            </a:ln>
          </p:spPr>
        </p:pic>
        <p:sp>
          <p:nvSpPr>
            <p:cNvPr id="15" name="Dikdörtgen 14"/>
            <p:cNvSpPr/>
            <p:nvPr/>
          </p:nvSpPr>
          <p:spPr>
            <a:xfrm>
              <a:off x="9349826" y="3078992"/>
              <a:ext cx="2878175" cy="276999"/>
            </a:xfrm>
            <a:prstGeom prst="rect">
              <a:avLst/>
            </a:prstGeom>
          </p:spPr>
          <p:txBody>
            <a:bodyPr wrap="square" lIns="180000">
              <a:spAutoFit/>
            </a:bodyPr>
            <a:lstStyle/>
            <a:p>
              <a:pPr indent="-88900">
                <a:spcBef>
                  <a:spcPts val="600"/>
                </a:spcBef>
                <a:buClr>
                  <a:srgbClr val="6666FF"/>
                </a:buClr>
                <a:tabLst>
                  <a:tab pos="266700" algn="l"/>
                </a:tabLst>
              </a:pPr>
              <a:r>
                <a:rPr lang="tr-TR" sz="1200" b="1" spc="300" dirty="0">
                  <a:solidFill>
                    <a:schemeClr val="bg1">
                      <a:lumMod val="65000"/>
                    </a:schemeClr>
                  </a:solidFill>
                </a:rPr>
                <a:t>Kırklareli Üniversitesi</a:t>
              </a:r>
            </a:p>
          </p:txBody>
        </p:sp>
        <p:sp>
          <p:nvSpPr>
            <p:cNvPr id="16" name="Dikdörtgen 15"/>
            <p:cNvSpPr/>
            <p:nvPr/>
          </p:nvSpPr>
          <p:spPr>
            <a:xfrm>
              <a:off x="9426273" y="4003934"/>
              <a:ext cx="2682145" cy="276999"/>
            </a:xfrm>
            <a:prstGeom prst="rect">
              <a:avLst/>
            </a:prstGeom>
          </p:spPr>
          <p:txBody>
            <a:bodyPr wrap="none">
              <a:spAutoFit/>
            </a:bodyPr>
            <a:lstStyle/>
            <a:p>
              <a:pPr marL="542925" indent="-542925">
                <a:buClr>
                  <a:srgbClr val="6666FF"/>
                </a:buClr>
              </a:pPr>
              <a:r>
                <a:rPr lang="tr-TR" sz="1200" i="1" spc="500" dirty="0">
                  <a:solidFill>
                    <a:srgbClr val="9A9AE6"/>
                  </a:solidFill>
                  <a:latin typeface="Harlow Solid Italic" panose="04030604020F02020D02" pitchFamily="82" charset="0"/>
                </a:rPr>
                <a:t>Bilgeliğe Yolculuk…</a:t>
              </a:r>
            </a:p>
          </p:txBody>
        </p:sp>
      </p:grpSp>
      <p:sp>
        <p:nvSpPr>
          <p:cNvPr id="18"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1131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465179"/>
            <a:ext cx="540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486477"/>
            <a:ext cx="540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994739" y="3099946"/>
            <a:ext cx="7200000" cy="396000"/>
          </a:xfrm>
          <a:prstGeom prst="rect">
            <a:avLst/>
          </a:prstGeom>
          <a:solidFill>
            <a:schemeClr val="tx2">
              <a:lumMod val="20000"/>
              <a:lumOff val="80000"/>
              <a:alpha val="71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87313" defTabSz="466768">
              <a:tabLst>
                <a:tab pos="1971675" algn="l"/>
                <a:tab pos="1978025" algn="l"/>
              </a:tabLst>
            </a:pPr>
            <a:r>
              <a:rPr lang="tr-TR" sz="2000" b="1" spc="250" dirty="0">
                <a:solidFill>
                  <a:srgbClr val="003366"/>
                </a:solidFill>
              </a:rPr>
              <a:t>İktisadi ve İdari Bilimler Fakültesi &amp; </a:t>
            </a:r>
          </a:p>
          <a:p>
            <a:pPr indent="87313" defTabSz="466768">
              <a:tabLst>
                <a:tab pos="1971675" algn="l"/>
                <a:tab pos="1978025" algn="l"/>
              </a:tabLst>
            </a:pPr>
            <a:r>
              <a:rPr lang="tr-TR" sz="2000" b="1" spc="250" dirty="0">
                <a:solidFill>
                  <a:srgbClr val="6666FF"/>
                </a:solidFill>
              </a:rPr>
              <a:t>Genel Tanıtımı</a:t>
            </a:r>
          </a:p>
        </p:txBody>
      </p:sp>
      <p:sp>
        <p:nvSpPr>
          <p:cNvPr id="13" name="Dikdörtgen 12"/>
          <p:cNvSpPr/>
          <p:nvPr/>
        </p:nvSpPr>
        <p:spPr>
          <a:xfrm>
            <a:off x="5162343" y="4076622"/>
            <a:ext cx="5010373" cy="276999"/>
          </a:xfrm>
          <a:prstGeom prst="rect">
            <a:avLst/>
          </a:prstGeom>
        </p:spPr>
        <p:txBody>
          <a:bodyPr wrap="square" lIns="0" tIns="0" rIns="0" bIns="0" anchor="ctr" anchorCtr="0">
            <a:spAutoFit/>
          </a:bodyPr>
          <a:lstStyle/>
          <a:p>
            <a:pPr marL="360363" indent="-274638">
              <a:spcBef>
                <a:spcPts val="601"/>
              </a:spcBef>
              <a:spcAft>
                <a:spcPts val="600"/>
              </a:spcAft>
              <a:buClr>
                <a:srgbClr val="9999FF"/>
              </a:buClr>
              <a:buFont typeface="Wingdings" panose="05000000000000000000" pitchFamily="2" charset="2"/>
              <a:buChar char="§"/>
            </a:pPr>
            <a:r>
              <a:rPr lang="tr-TR" dirty="0">
                <a:solidFill>
                  <a:srgbClr val="002060"/>
                </a:solidFill>
                <a:latin typeface="Century Gothic" panose="020B0502020202020204" pitchFamily="34" charset="0"/>
              </a:rPr>
              <a:t>Genel Tanıtım</a:t>
            </a:r>
          </a:p>
        </p:txBody>
      </p:sp>
      <p:sp>
        <p:nvSpPr>
          <p:cNvPr id="14"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60690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algn="ctr" defTabSz="466768"/>
            <a:r>
              <a:rPr lang="tr-TR" spc="150" dirty="0">
                <a:solidFill>
                  <a:srgbClr val="6666FF"/>
                </a:solidFill>
              </a:rPr>
              <a:t>İktisadi ve İdari Bilimler Fakültesi / </a:t>
            </a:r>
          </a:p>
          <a:p>
            <a:pPr indent="266700" algn="ctr" defTabSz="466768"/>
            <a:r>
              <a:rPr lang="tr-TR" spc="150" dirty="0">
                <a:solidFill>
                  <a:srgbClr val="6666FF"/>
                </a:solidFill>
              </a:rPr>
              <a:t>Fiziksel Genel Tanıtımı</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24142" y="2406854"/>
            <a:ext cx="3300972" cy="2877711"/>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Akademik Personel Ofisleri</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Merkezi Derslik 2  1-2-3. Katlar </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a:t>
            </a:r>
            <a:r>
              <a:rPr lang="tr-TR" sz="1600" dirty="0">
                <a:solidFill>
                  <a:srgbClr val="333399"/>
                </a:solidFill>
                <a:ea typeface="Calibri" panose="020F0502020204030204" pitchFamily="34" charset="0"/>
                <a:cs typeface="Times New Roman" panose="02020603050405020304" pitchFamily="18" charset="0"/>
              </a:rPr>
              <a:t>Fotokopi &amp; Kırtasiye</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 Kayalı Fotokopi </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Şehir Merkezindeki Alternatif Fotokopiciler</a:t>
            </a:r>
          </a:p>
          <a:p>
            <a:pPr marL="266700" lvl="0" indent="-180975">
              <a:spcBef>
                <a:spcPts val="1200"/>
              </a:spcBef>
              <a:spcAft>
                <a:spcPts val="600"/>
              </a:spcAft>
            </a:pPr>
            <a:endParaRPr lang="tr-TR" sz="1600" b="1" dirty="0">
              <a:solidFill>
                <a:srgbClr val="333399"/>
              </a:solidFill>
              <a:ea typeface="Calibri" panose="020F0502020204030204" pitchFamily="34" charset="0"/>
              <a:cs typeface="Times New Roman" panose="02020603050405020304" pitchFamily="18" charset="0"/>
            </a:endParaRP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4</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6" name="Tablo 15"/>
          <p:cNvGraphicFramePr>
            <a:graphicFrameLocks noGrp="1"/>
          </p:cNvGraphicFramePr>
          <p:nvPr>
            <p:extLst>
              <p:ext uri="{D42A27DB-BD31-4B8C-83A1-F6EECF244321}">
                <p14:modId xmlns:p14="http://schemas.microsoft.com/office/powerpoint/2010/main" val="752237081"/>
              </p:ext>
            </p:extLst>
          </p:nvPr>
        </p:nvGraphicFramePr>
        <p:xfrm>
          <a:off x="496877" y="1556208"/>
          <a:ext cx="7940865" cy="5056538"/>
        </p:xfrm>
        <a:graphic>
          <a:graphicData uri="http://schemas.openxmlformats.org/drawingml/2006/table">
            <a:tbl>
              <a:tblPr firstRow="1" bandRow="1">
                <a:tableStyleId>{5940675A-B579-460E-94D1-54222C63F5DA}</a:tableStyleId>
              </a:tblPr>
              <a:tblGrid>
                <a:gridCol w="2512138">
                  <a:extLst>
                    <a:ext uri="{9D8B030D-6E8A-4147-A177-3AD203B41FA5}">
                      <a16:colId xmlns:a16="http://schemas.microsoft.com/office/drawing/2014/main" val="20000"/>
                    </a:ext>
                  </a:extLst>
                </a:gridCol>
                <a:gridCol w="5428727">
                  <a:extLst>
                    <a:ext uri="{9D8B030D-6E8A-4147-A177-3AD203B41FA5}">
                      <a16:colId xmlns:a16="http://schemas.microsoft.com/office/drawing/2014/main" val="20001"/>
                    </a:ext>
                  </a:extLst>
                </a:gridCol>
              </a:tblGrid>
              <a:tr h="424242">
                <a:tc>
                  <a:txBody>
                    <a:bodyPr/>
                    <a:lstStyle/>
                    <a:p>
                      <a:pPr algn="l"/>
                      <a:r>
                        <a:rPr lang="tr-TR" sz="1800" b="1" baseline="0" dirty="0">
                          <a:solidFill>
                            <a:schemeClr val="bg1">
                              <a:lumMod val="95000"/>
                            </a:schemeClr>
                          </a:solidFill>
                        </a:rPr>
                        <a:t>Alanlar</a:t>
                      </a:r>
                      <a:endParaRPr lang="tr-TR" sz="1800" b="1" dirty="0">
                        <a:solidFill>
                          <a:schemeClr val="bg1">
                            <a:lumMod val="9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l"/>
                      <a:r>
                        <a:rPr lang="tr-TR" sz="1800" b="1" dirty="0">
                          <a:solidFill>
                            <a:schemeClr val="bg1">
                              <a:lumMod val="95000"/>
                            </a:schemeClr>
                          </a:solidFill>
                        </a:rPr>
                        <a:t>Açıklama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870926">
                <a:tc>
                  <a:txBody>
                    <a:bodyPr/>
                    <a:lstStyle/>
                    <a:p>
                      <a:r>
                        <a:rPr lang="tr-TR" dirty="0"/>
                        <a:t>Birimdeki</a:t>
                      </a:r>
                      <a:r>
                        <a:rPr lang="tr-TR" baseline="0" dirty="0"/>
                        <a:t> </a:t>
                      </a:r>
                      <a:r>
                        <a:rPr lang="tr-TR" dirty="0"/>
                        <a:t>Bölümler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Siyaset Bilimi ve Kamu Yönetimi, Çalışma Ekonomisi ve Endüstri İlişkileri, </a:t>
                      </a:r>
                      <a:r>
                        <a:rPr lang="tr-TR" sz="1800" b="0" baseline="0" dirty="0"/>
                        <a:t>İşletme, İktisat, Maliye, Uluslararası İlişkiler, </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9688">
                <a:tc>
                  <a:txBody>
                    <a:bodyPr/>
                    <a:lstStyle/>
                    <a:p>
                      <a:pPr algn="l"/>
                      <a:r>
                        <a:rPr lang="tr-TR" sz="1800" b="0" dirty="0">
                          <a:solidFill>
                            <a:srgbClr val="002060"/>
                          </a:solidFill>
                        </a:rPr>
                        <a:t>Birim Derslikleri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Merkezi Derslik 2- 3. Kat. 300-320 arası derslikler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439688">
                <a:tc>
                  <a:txBody>
                    <a:bodyPr/>
                    <a:lstStyle/>
                    <a:p>
                      <a:pPr algn="l"/>
                      <a:r>
                        <a:rPr lang="tr-TR" sz="1800" b="0" dirty="0">
                          <a:solidFill>
                            <a:srgbClr val="002060"/>
                          </a:solidFill>
                        </a:rPr>
                        <a:t>Kütüphane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1 Merkez Kütüphane</a:t>
                      </a:r>
                      <a:r>
                        <a:rPr lang="tr-TR" sz="1800" b="0" baseline="0" dirty="0"/>
                        <a:t> Kayalı </a:t>
                      </a:r>
                      <a:r>
                        <a:rPr lang="tr-TR" sz="1800" b="0" baseline="0" dirty="0" err="1"/>
                        <a:t>Kampüsü</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09648">
                <a:tc>
                  <a:txBody>
                    <a:bodyPr/>
                    <a:lstStyle/>
                    <a:p>
                      <a:pPr algn="l"/>
                      <a:r>
                        <a:rPr lang="tr-TR" sz="1800" b="0" dirty="0">
                          <a:solidFill>
                            <a:srgbClr val="002060"/>
                          </a:solidFill>
                        </a:rPr>
                        <a:t>Spor Alanları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Kapalı</a:t>
                      </a:r>
                      <a:r>
                        <a:rPr lang="tr-TR" sz="1800" b="0" baseline="0" dirty="0"/>
                        <a:t> Spor Salonu, </a:t>
                      </a:r>
                      <a:r>
                        <a:rPr lang="tr-TR" sz="1800" b="0" baseline="0" dirty="0" err="1"/>
                        <a:t>Fitness</a:t>
                      </a:r>
                      <a:r>
                        <a:rPr lang="tr-TR" sz="1800" b="0" baseline="0" dirty="0"/>
                        <a:t> Salonu, Stadyum, Açık Hava Basketbol, Voleybol ve Tenis Sahaları</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439688">
                <a:tc>
                  <a:txBody>
                    <a:bodyPr/>
                    <a:lstStyle/>
                    <a:p>
                      <a:pPr algn="l"/>
                      <a:r>
                        <a:rPr lang="tr-TR" sz="1800" b="0" dirty="0">
                          <a:solidFill>
                            <a:srgbClr val="002060"/>
                          </a:solidFill>
                        </a:rPr>
                        <a:t>Konferans</a:t>
                      </a:r>
                      <a:r>
                        <a:rPr lang="tr-TR" sz="1800" b="0" baseline="0" dirty="0">
                          <a:solidFill>
                            <a:srgbClr val="002060"/>
                          </a:solidFill>
                        </a:rPr>
                        <a:t> Salonu</a:t>
                      </a: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Hasan Zan Konferans Salonu, Merkezi</a:t>
                      </a:r>
                      <a:r>
                        <a:rPr lang="tr-TR" sz="1800" b="0" baseline="0" dirty="0"/>
                        <a:t> Derslik 2</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9688">
                <a:tc>
                  <a:txBody>
                    <a:bodyPr/>
                    <a:lstStyle/>
                    <a:p>
                      <a:pPr algn="l"/>
                      <a:r>
                        <a:rPr lang="tr-TR" sz="1800" b="0" dirty="0">
                          <a:solidFill>
                            <a:srgbClr val="002060"/>
                          </a:solidFill>
                        </a:rPr>
                        <a:t>Laboratuvar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Finans </a:t>
                      </a:r>
                      <a:r>
                        <a:rPr lang="tr-TR" sz="1800" b="0" dirty="0" err="1"/>
                        <a:t>Laboratuvarı</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439688">
                <a:tc>
                  <a:txBody>
                    <a:bodyPr/>
                    <a:lstStyle/>
                    <a:p>
                      <a:pPr algn="l"/>
                      <a:r>
                        <a:rPr lang="tr-TR" sz="1800" b="0" dirty="0">
                          <a:solidFill>
                            <a:srgbClr val="002060"/>
                          </a:solidFill>
                        </a:rPr>
                        <a:t>Atölye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39688">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Dinlenme</a:t>
                      </a:r>
                      <a:r>
                        <a:rPr lang="tr-TR" sz="1800" b="0" baseline="0" dirty="0">
                          <a:solidFill>
                            <a:srgbClr val="002060"/>
                          </a:solidFill>
                        </a:rPr>
                        <a:t> Alanları</a:t>
                      </a: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439688">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Yemekhane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Merkezi </a:t>
                      </a:r>
                      <a:r>
                        <a:rPr lang="tr-TR" sz="1800" b="0" dirty="0" err="1"/>
                        <a:t>Kampüs</a:t>
                      </a:r>
                      <a:r>
                        <a:rPr lang="tr-TR" sz="1800" b="0" dirty="0"/>
                        <a:t> Yemekhanesi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7"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78144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465179"/>
            <a:ext cx="540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486477"/>
            <a:ext cx="540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994739" y="3099946"/>
            <a:ext cx="7200000" cy="396000"/>
          </a:xfrm>
          <a:prstGeom prst="rect">
            <a:avLst/>
          </a:prstGeom>
          <a:solidFill>
            <a:schemeClr val="tx2">
              <a:lumMod val="20000"/>
              <a:lumOff val="80000"/>
              <a:alpha val="71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87313" defTabSz="466768">
              <a:tabLst>
                <a:tab pos="1971675" algn="l"/>
                <a:tab pos="1978025" algn="l"/>
              </a:tabLst>
            </a:pPr>
            <a:r>
              <a:rPr lang="tr-TR" sz="2000" b="1" spc="250" dirty="0">
                <a:solidFill>
                  <a:srgbClr val="003366"/>
                </a:solidFill>
              </a:rPr>
              <a:t>Siyaset Bilimi ve Kamu Yönetimi Bölümü &amp;</a:t>
            </a:r>
            <a:r>
              <a:rPr lang="tr-TR" sz="2000" b="1" spc="250" dirty="0">
                <a:solidFill>
                  <a:srgbClr val="6666FF"/>
                </a:solidFill>
              </a:rPr>
              <a:t> Tanıtımı</a:t>
            </a:r>
          </a:p>
        </p:txBody>
      </p:sp>
      <p:sp>
        <p:nvSpPr>
          <p:cNvPr id="13" name="Dikdörtgen 12"/>
          <p:cNvSpPr/>
          <p:nvPr/>
        </p:nvSpPr>
        <p:spPr>
          <a:xfrm>
            <a:off x="5162343" y="3584181"/>
            <a:ext cx="5991210" cy="1261884"/>
          </a:xfrm>
          <a:prstGeom prst="rect">
            <a:avLst/>
          </a:prstGeom>
        </p:spPr>
        <p:txBody>
          <a:bodyPr wrap="square" lIns="0" tIns="0" rIns="0" bIns="0" anchor="ctr" anchorCtr="0">
            <a:spAutoFit/>
          </a:bodyPr>
          <a:lstStyle/>
          <a:p>
            <a:pPr marL="360363" indent="-274638">
              <a:spcBef>
                <a:spcPts val="601"/>
              </a:spcBef>
              <a:spcAft>
                <a:spcPts val="600"/>
              </a:spcAft>
              <a:buClr>
                <a:srgbClr val="9999FF"/>
              </a:buClr>
              <a:buFont typeface="Wingdings" panose="05000000000000000000" pitchFamily="2" charset="2"/>
              <a:buChar char="§"/>
            </a:pPr>
            <a:r>
              <a:rPr lang="tr-TR" dirty="0">
                <a:solidFill>
                  <a:srgbClr val="002060"/>
                </a:solidFill>
                <a:latin typeface="Century Gothic" panose="020B0502020202020204" pitchFamily="34" charset="0"/>
              </a:rPr>
              <a:t>Siyaset Bilimi ve Kamu Yönetimi Bölümü Fiziksel Alt Yapı </a:t>
            </a:r>
          </a:p>
          <a:p>
            <a:pPr marL="360363" indent="-274638">
              <a:spcBef>
                <a:spcPts val="601"/>
              </a:spcBef>
              <a:spcAft>
                <a:spcPts val="600"/>
              </a:spcAft>
              <a:buClr>
                <a:srgbClr val="9999FF"/>
              </a:buClr>
              <a:buFont typeface="Wingdings" panose="05000000000000000000" pitchFamily="2" charset="2"/>
              <a:buChar char="§"/>
            </a:pPr>
            <a:r>
              <a:rPr lang="tr-TR" dirty="0">
                <a:solidFill>
                  <a:srgbClr val="002060"/>
                </a:solidFill>
                <a:latin typeface="Century Gothic" panose="020B0502020202020204" pitchFamily="34" charset="0"/>
              </a:rPr>
              <a:t>Siyaset Bilimi ve Kamu Yönetimi Bölümü Sosyal Aktivite ve Yaşam Alanları</a:t>
            </a:r>
          </a:p>
        </p:txBody>
      </p:sp>
      <p:sp>
        <p:nvSpPr>
          <p:cNvPr id="9"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30548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Fiziksel Alt Yapı ve Diğer Koşullar</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6</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6" name="Tablo 15"/>
          <p:cNvGraphicFramePr>
            <a:graphicFrameLocks noGrp="1"/>
          </p:cNvGraphicFramePr>
          <p:nvPr>
            <p:extLst>
              <p:ext uri="{D42A27DB-BD31-4B8C-83A1-F6EECF244321}">
                <p14:modId xmlns:p14="http://schemas.microsoft.com/office/powerpoint/2010/main" val="3875535085"/>
              </p:ext>
            </p:extLst>
          </p:nvPr>
        </p:nvGraphicFramePr>
        <p:xfrm>
          <a:off x="496877" y="1556206"/>
          <a:ext cx="7940865" cy="4286455"/>
        </p:xfrm>
        <a:graphic>
          <a:graphicData uri="http://schemas.openxmlformats.org/drawingml/2006/table">
            <a:tbl>
              <a:tblPr firstRow="1" bandRow="1">
                <a:tableStyleId>{5940675A-B579-460E-94D1-54222C63F5DA}</a:tableStyleId>
              </a:tblPr>
              <a:tblGrid>
                <a:gridCol w="2512138">
                  <a:extLst>
                    <a:ext uri="{9D8B030D-6E8A-4147-A177-3AD203B41FA5}">
                      <a16:colId xmlns:a16="http://schemas.microsoft.com/office/drawing/2014/main" val="20000"/>
                    </a:ext>
                  </a:extLst>
                </a:gridCol>
                <a:gridCol w="5428727">
                  <a:extLst>
                    <a:ext uri="{9D8B030D-6E8A-4147-A177-3AD203B41FA5}">
                      <a16:colId xmlns:a16="http://schemas.microsoft.com/office/drawing/2014/main" val="20001"/>
                    </a:ext>
                  </a:extLst>
                </a:gridCol>
              </a:tblGrid>
              <a:tr h="486295">
                <a:tc>
                  <a:txBody>
                    <a:bodyPr/>
                    <a:lstStyle/>
                    <a:p>
                      <a:pPr algn="l"/>
                      <a:r>
                        <a:rPr lang="tr-TR" sz="1800" b="1" baseline="0" dirty="0">
                          <a:solidFill>
                            <a:schemeClr val="bg1">
                              <a:lumMod val="95000"/>
                            </a:schemeClr>
                          </a:solidFill>
                        </a:rPr>
                        <a:t>Alanlar</a:t>
                      </a:r>
                      <a:endParaRPr lang="tr-TR" sz="1800" b="1" dirty="0">
                        <a:solidFill>
                          <a:schemeClr val="bg1">
                            <a:lumMod val="9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l"/>
                      <a:r>
                        <a:rPr lang="tr-TR" sz="1800" b="1" dirty="0">
                          <a:solidFill>
                            <a:schemeClr val="bg1">
                              <a:lumMod val="95000"/>
                            </a:schemeClr>
                          </a:solidFill>
                        </a:rPr>
                        <a:t>Açıklama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504000">
                <a:tc>
                  <a:txBody>
                    <a:bodyPr/>
                    <a:lstStyle/>
                    <a:p>
                      <a:r>
                        <a:rPr lang="tr-TR" dirty="0"/>
                        <a:t>Bölüm</a:t>
                      </a:r>
                      <a:r>
                        <a:rPr lang="tr-TR" baseline="0" dirty="0"/>
                        <a:t> Derslikleri</a:t>
                      </a:r>
                      <a:endParaRPr lang="tr-T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304</a:t>
                      </a:r>
                      <a:r>
                        <a:rPr lang="tr-TR" sz="1800" b="0" baseline="0" dirty="0"/>
                        <a:t> 1. Sınıf, 314 2. Sınıf, 317 3. Sınıf, 308 4. Sınıf</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00">
                <a:tc>
                  <a:txBody>
                    <a:bodyPr/>
                    <a:lstStyle/>
                    <a:p>
                      <a:pPr algn="l"/>
                      <a:r>
                        <a:rPr lang="tr-TR" sz="1800" b="0" dirty="0">
                          <a:solidFill>
                            <a:srgbClr val="002060"/>
                          </a:solidFill>
                        </a:rPr>
                        <a:t>Akademisyen</a:t>
                      </a:r>
                      <a:r>
                        <a:rPr lang="tr-TR" sz="1800" b="0" baseline="0" dirty="0">
                          <a:solidFill>
                            <a:srgbClr val="002060"/>
                          </a:solidFill>
                        </a:rPr>
                        <a:t> Ofisleri</a:t>
                      </a: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Merkezi Derslik 2. 1-2-3. Katlar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504000">
                <a:tc>
                  <a:txBody>
                    <a:bodyPr/>
                    <a:lstStyle/>
                    <a:p>
                      <a:pPr algn="l"/>
                      <a:r>
                        <a:rPr lang="tr-TR" sz="1800" b="0" dirty="0">
                          <a:solidFill>
                            <a:srgbClr val="002060"/>
                          </a:solidFill>
                        </a:rPr>
                        <a:t>Sosyal Etkinlik Alanı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Spor Salonu, Kütüphane,</a:t>
                      </a:r>
                      <a:r>
                        <a:rPr lang="tr-TR" sz="1800" b="0" baseline="0" dirty="0"/>
                        <a:t> </a:t>
                      </a:r>
                      <a:r>
                        <a:rPr lang="tr-TR" sz="1800" b="0" baseline="0" dirty="0" err="1"/>
                        <a:t>Kampüs</a:t>
                      </a:r>
                      <a:r>
                        <a:rPr lang="tr-TR" sz="1800" b="0" baseline="0" dirty="0"/>
                        <a:t> İçindeki Mekanlar</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4000">
                <a:tc>
                  <a:txBody>
                    <a:bodyPr/>
                    <a:lstStyle/>
                    <a:p>
                      <a:pPr algn="l"/>
                      <a:r>
                        <a:rPr lang="tr-TR" sz="1800" b="0" dirty="0">
                          <a:solidFill>
                            <a:srgbClr val="002060"/>
                          </a:solidFill>
                        </a:rPr>
                        <a:t>Bölüm Sosyal Medya Hesapları: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a:t> </a:t>
                      </a:r>
                      <a:r>
                        <a:rPr lang="tr-TR" sz="1800" b="0" dirty="0"/>
                        <a:t>I</a:t>
                      </a:r>
                      <a:r>
                        <a:rPr lang="tr-TR" sz="1800" b="0"/>
                        <a:t>nstagram</a:t>
                      </a:r>
                      <a:r>
                        <a:rPr lang="tr-TR" sz="1800" b="0" dirty="0"/>
                        <a:t>:           </a:t>
                      </a:r>
                      <a:r>
                        <a:rPr lang="tr-TR" sz="1800" b="1" dirty="0">
                          <a:solidFill>
                            <a:srgbClr val="333399"/>
                          </a:solidFill>
                        </a:rPr>
                        <a:t>@klu.kamu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504000">
                <a:tc>
                  <a:txBody>
                    <a:bodyPr/>
                    <a:lstStyle/>
                    <a:p>
                      <a:pPr algn="l"/>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r>
                        <a:rPr lang="tr-TR" sz="1800" b="0" dirty="0"/>
                        <a:t>Twitter:                  </a:t>
                      </a:r>
                      <a:r>
                        <a:rPr lang="tr-TR" sz="1800" b="1" dirty="0">
                          <a:solidFill>
                            <a:srgbClr val="003399"/>
                          </a:solidFill>
                        </a:rPr>
                        <a:t>@klukamu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Web:                    </a:t>
                      </a:r>
                      <a:r>
                        <a:rPr lang="tr-TR" sz="1800" b="1" dirty="0">
                          <a:solidFill>
                            <a:srgbClr val="002060"/>
                          </a:solidFill>
                        </a:rPr>
                        <a:t>https://kamu.klu.edu.tr/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2"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Koordinatörlüğü-2023</a:t>
            </a:r>
          </a:p>
        </p:txBody>
      </p:sp>
      <p:pic>
        <p:nvPicPr>
          <p:cNvPr id="3" name="Resim 2">
            <a:extLst>
              <a:ext uri="{FF2B5EF4-FFF2-40B4-BE49-F238E27FC236}">
                <a16:creationId xmlns:a16="http://schemas.microsoft.com/office/drawing/2014/main" id="{69F3AC62-306D-6E0E-F068-E68A8703D472}"/>
              </a:ext>
            </a:extLst>
          </p:cNvPr>
          <p:cNvPicPr>
            <a:picLocks noChangeAspect="1"/>
          </p:cNvPicPr>
          <p:nvPr/>
        </p:nvPicPr>
        <p:blipFill>
          <a:blip r:embed="rId2"/>
          <a:stretch>
            <a:fillRect/>
          </a:stretch>
        </p:blipFill>
        <p:spPr>
          <a:xfrm>
            <a:off x="4466743" y="3792436"/>
            <a:ext cx="355106" cy="422513"/>
          </a:xfrm>
          <a:prstGeom prst="rect">
            <a:avLst/>
          </a:prstGeom>
        </p:spPr>
      </p:pic>
      <p:pic>
        <p:nvPicPr>
          <p:cNvPr id="5" name="Resim 4" descr="balta, vektör grafikler, alet içeren bir resim&#10;&#10;Açıklama otomatik olarak oluşturuldu">
            <a:extLst>
              <a:ext uri="{FF2B5EF4-FFF2-40B4-BE49-F238E27FC236}">
                <a16:creationId xmlns:a16="http://schemas.microsoft.com/office/drawing/2014/main" id="{E1F6775F-5E87-8F18-2AB7-13CC385ADD4A}"/>
              </a:ext>
            </a:extLst>
          </p:cNvPr>
          <p:cNvPicPr>
            <a:picLocks noChangeAspect="1"/>
          </p:cNvPicPr>
          <p:nvPr/>
        </p:nvPicPr>
        <p:blipFill>
          <a:blip r:embed="rId3"/>
          <a:stretch>
            <a:fillRect/>
          </a:stretch>
        </p:blipFill>
        <p:spPr>
          <a:xfrm>
            <a:off x="4279036" y="4395035"/>
            <a:ext cx="680693" cy="422513"/>
          </a:xfrm>
          <a:prstGeom prst="rect">
            <a:avLst/>
          </a:prstGeom>
        </p:spPr>
      </p:pic>
      <p:pic>
        <p:nvPicPr>
          <p:cNvPr id="4" name="Resim 3" descr="metin, küçük resim, vektör grafikler içeren bir resim&#10;&#10;Açıklama otomatik olarak oluşturuldu">
            <a:extLst>
              <a:ext uri="{FF2B5EF4-FFF2-40B4-BE49-F238E27FC236}">
                <a16:creationId xmlns:a16="http://schemas.microsoft.com/office/drawing/2014/main" id="{23ADD637-69C4-6879-54E8-91E2D78E9C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403" y="4879281"/>
            <a:ext cx="501033" cy="422513"/>
          </a:xfrm>
          <a:prstGeom prst="rect">
            <a:avLst/>
          </a:prstGeom>
        </p:spPr>
      </p:pic>
    </p:spTree>
    <p:extLst>
      <p:ext uri="{BB962C8B-B14F-4D97-AF65-F5344CB8AC3E}">
        <p14:creationId xmlns:p14="http://schemas.microsoft.com/office/powerpoint/2010/main" val="246006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Öğrenci Sayıları</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24142" y="3007018"/>
            <a:ext cx="3300972" cy="1677382"/>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 2021 mezun sayısı</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52</a:t>
            </a:r>
          </a:p>
          <a:p>
            <a:pPr marL="266700" lvl="0" indent="-180975">
              <a:spcBef>
                <a:spcPts val="1200"/>
              </a:spcBef>
              <a:spcAft>
                <a:spcPts val="600"/>
              </a:spcAft>
            </a:pPr>
            <a:r>
              <a:rPr lang="tr-TR" sz="1600" b="1" dirty="0">
                <a:solidFill>
                  <a:srgbClr val="333399"/>
                </a:solidFill>
                <a:ea typeface="Calibri" panose="020F0502020204030204" pitchFamily="34" charset="0"/>
                <a:cs typeface="Times New Roman" panose="02020603050405020304" pitchFamily="18" charset="0"/>
              </a:rPr>
              <a:t> </a:t>
            </a:r>
          </a:p>
          <a:p>
            <a:pPr marL="266700" lvl="0" indent="-180975">
              <a:spcBef>
                <a:spcPts val="1200"/>
              </a:spcBef>
              <a:spcAft>
                <a:spcPts val="600"/>
              </a:spcAft>
              <a:buFontTx/>
              <a:buChar char="-"/>
            </a:pPr>
            <a:r>
              <a:rPr lang="tr-TR" sz="1600" b="1">
                <a:solidFill>
                  <a:srgbClr val="333399"/>
                </a:solidFill>
                <a:ea typeface="Calibri" panose="020F0502020204030204" pitchFamily="34" charset="0"/>
                <a:cs typeface="Times New Roman" panose="02020603050405020304" pitchFamily="18" charset="0"/>
              </a:rPr>
              <a:t> 18</a:t>
            </a:r>
            <a:endParaRPr lang="tr-TR" sz="1600" b="1" dirty="0">
              <a:solidFill>
                <a:srgbClr val="333399"/>
              </a:solidFill>
              <a:ea typeface="Calibri" panose="020F0502020204030204" pitchFamily="34" charset="0"/>
              <a:cs typeface="Times New Roman" panose="02020603050405020304" pitchFamily="18" charset="0"/>
            </a:endParaRP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7</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2" name="Tablo 11"/>
          <p:cNvGraphicFramePr>
            <a:graphicFrameLocks noGrp="1"/>
          </p:cNvGraphicFramePr>
          <p:nvPr>
            <p:extLst>
              <p:ext uri="{D42A27DB-BD31-4B8C-83A1-F6EECF244321}">
                <p14:modId xmlns:p14="http://schemas.microsoft.com/office/powerpoint/2010/main" val="1990414942"/>
              </p:ext>
            </p:extLst>
          </p:nvPr>
        </p:nvGraphicFramePr>
        <p:xfrm>
          <a:off x="468105" y="2894749"/>
          <a:ext cx="7807994" cy="1889903"/>
        </p:xfrm>
        <a:graphic>
          <a:graphicData uri="http://schemas.openxmlformats.org/drawingml/2006/table">
            <a:tbl>
              <a:tblPr firstRow="1" bandRow="1">
                <a:tableStyleId>{5940675A-B579-460E-94D1-54222C63F5DA}</a:tableStyleId>
              </a:tblPr>
              <a:tblGrid>
                <a:gridCol w="1529290">
                  <a:extLst>
                    <a:ext uri="{9D8B030D-6E8A-4147-A177-3AD203B41FA5}">
                      <a16:colId xmlns:a16="http://schemas.microsoft.com/office/drawing/2014/main" val="20000"/>
                    </a:ext>
                  </a:extLst>
                </a:gridCol>
                <a:gridCol w="1255238">
                  <a:extLst>
                    <a:ext uri="{9D8B030D-6E8A-4147-A177-3AD203B41FA5}">
                      <a16:colId xmlns:a16="http://schemas.microsoft.com/office/drawing/2014/main" val="20001"/>
                    </a:ext>
                  </a:extLst>
                </a:gridCol>
                <a:gridCol w="1835709">
                  <a:extLst>
                    <a:ext uri="{9D8B030D-6E8A-4147-A177-3AD203B41FA5}">
                      <a16:colId xmlns:a16="http://schemas.microsoft.com/office/drawing/2014/main" val="20002"/>
                    </a:ext>
                  </a:extLst>
                </a:gridCol>
                <a:gridCol w="1692809">
                  <a:extLst>
                    <a:ext uri="{9D8B030D-6E8A-4147-A177-3AD203B41FA5}">
                      <a16:colId xmlns:a16="http://schemas.microsoft.com/office/drawing/2014/main" val="20003"/>
                    </a:ext>
                  </a:extLst>
                </a:gridCol>
                <a:gridCol w="1494948">
                  <a:extLst>
                    <a:ext uri="{9D8B030D-6E8A-4147-A177-3AD203B41FA5}">
                      <a16:colId xmlns:a16="http://schemas.microsoft.com/office/drawing/2014/main" val="20004"/>
                    </a:ext>
                  </a:extLst>
                </a:gridCol>
              </a:tblGrid>
              <a:tr h="516732">
                <a:tc>
                  <a:txBody>
                    <a:bodyPr/>
                    <a:lstStyle/>
                    <a:p>
                      <a:pPr algn="r"/>
                      <a:r>
                        <a:rPr lang="tr-TR" sz="1600" b="1" dirty="0">
                          <a:solidFill>
                            <a:schemeClr val="bg1"/>
                          </a:solidFill>
                        </a:rPr>
                        <a:t>Öğretim Türü</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1.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2.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3.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4.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660789">
                <a:tc>
                  <a:txBody>
                    <a:bodyPr/>
                    <a:lstStyle/>
                    <a:p>
                      <a:pPr algn="r"/>
                      <a:r>
                        <a:rPr lang="tr-TR" sz="1600" b="0" dirty="0"/>
                        <a:t>I. Öğretim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9283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2382">
                <a:tc>
                  <a:txBody>
                    <a:bodyPr/>
                    <a:lstStyle/>
                    <a:p>
                      <a:pPr algn="r"/>
                      <a:r>
                        <a:rPr lang="tr-TR" sz="1600" b="0" dirty="0"/>
                        <a:t>II. Öğretim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38902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Anabilim Dalları ve Akademik Personel</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8</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979505"/>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Siyaset ve Sosyal Bilimler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Doç. Dr. Nergiz AYDOĞDU </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Toygar Sinan BAYKAN </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Saadet ULAŞOĞU İMAMOĞLU</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Günhan GAYIRHAN</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Erhan ÖZŞEKER</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sv-SE" dirty="0"/>
              <a:t>Arş. Gör. Dr. Osman KOCAAGA</a:t>
            </a:r>
          </a:p>
          <a:p>
            <a:pPr marL="1265238" lvl="1" indent="-265113" algn="just">
              <a:lnSpc>
                <a:spcPct val="150000"/>
              </a:lnSpc>
              <a:spcBef>
                <a:spcPts val="1200"/>
              </a:spcBef>
              <a:spcAft>
                <a:spcPts val="600"/>
              </a:spcAft>
              <a:buClr>
                <a:srgbClr val="6666FF"/>
              </a:buClr>
              <a:buFont typeface="Wingdings" panose="05000000000000000000" pitchFamily="2" charset="2"/>
              <a:buChar cha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27990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Anabilim Dalları ve Akademik Personel</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9</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333174"/>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Yönetim Bilimleri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Doç. Dr. Oğuz KAAN </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Burçak PARLAK</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Oğuzhan KOCA (Görevlendirme)</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Kentleşme ve Çevre Sorunları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Prof. Dr. Kadriye Eylem ÖZKAYA LASSALLE</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Sezgin SEZGİN</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Koordinatörlüğü-2023</a:t>
            </a:r>
          </a:p>
        </p:txBody>
      </p:sp>
    </p:spTree>
    <p:extLst>
      <p:ext uri="{BB962C8B-B14F-4D97-AF65-F5344CB8AC3E}">
        <p14:creationId xmlns:p14="http://schemas.microsoft.com/office/powerpoint/2010/main" val="27990505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solidFill>
          <a:schemeClr val="accent1">
            <a:lumMod val="60000"/>
            <a:lumOff val="40000"/>
            <a:alpha val="71000"/>
          </a:schemeClr>
        </a:solidFill>
        <a:ln/>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268854</TotalTime>
  <Words>2667</Words>
  <Application>Microsoft Office PowerPoint</Application>
  <PresentationFormat>Geniş ekran</PresentationFormat>
  <Paragraphs>417</Paragraphs>
  <Slides>29</Slides>
  <Notes>5</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29</vt:i4>
      </vt:variant>
    </vt:vector>
  </HeadingPairs>
  <TitlesOfParts>
    <vt:vector size="40" baseType="lpstr">
      <vt:lpstr>Arial</vt:lpstr>
      <vt:lpstr>Calibri</vt:lpstr>
      <vt:lpstr>Century Gothic</vt:lpstr>
      <vt:lpstr>Harlow Solid Italic</vt:lpstr>
      <vt:lpstr>Montserrat</vt:lpstr>
      <vt:lpstr>Times New Roman</vt:lpstr>
      <vt:lpstr>Verdana</vt:lpstr>
      <vt:lpstr>Vivaldi</vt:lpstr>
      <vt:lpstr>Wingdings</vt:lpstr>
      <vt:lpstr>Wingdings 3</vt:lpstr>
      <vt:lpstr>Wisp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aaiseri</dc:creator>
  <cp:lastModifiedBy>SEZGİN SEZGİN</cp:lastModifiedBy>
  <cp:revision>2135</cp:revision>
  <cp:lastPrinted>2019-04-26T07:36:03Z</cp:lastPrinted>
  <dcterms:created xsi:type="dcterms:W3CDTF">2014-09-29T20:35:55Z</dcterms:created>
  <dcterms:modified xsi:type="dcterms:W3CDTF">2023-10-16T08:10:18Z</dcterms:modified>
</cp:coreProperties>
</file>