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29"/>
  </p:notesMasterIdLst>
  <p:handoutMasterIdLst>
    <p:handoutMasterId r:id="rId30"/>
  </p:handoutMasterIdLst>
  <p:sldIdLst>
    <p:sldId id="1504" r:id="rId2"/>
    <p:sldId id="1546" r:id="rId3"/>
    <p:sldId id="1486" r:id="rId4"/>
    <p:sldId id="1485" r:id="rId5"/>
    <p:sldId id="1528" r:id="rId6"/>
    <p:sldId id="1545" r:id="rId7"/>
    <p:sldId id="1542" r:id="rId8"/>
    <p:sldId id="1544" r:id="rId9"/>
    <p:sldId id="1531" r:id="rId10"/>
    <p:sldId id="1549" r:id="rId11"/>
    <p:sldId id="1550" r:id="rId12"/>
    <p:sldId id="1532" r:id="rId13"/>
    <p:sldId id="1555" r:id="rId14"/>
    <p:sldId id="1557" r:id="rId15"/>
    <p:sldId id="1529" r:id="rId16"/>
    <p:sldId id="1533" r:id="rId17"/>
    <p:sldId id="1534" r:id="rId18"/>
    <p:sldId id="1551" r:id="rId19"/>
    <p:sldId id="1553" r:id="rId20"/>
    <p:sldId id="1536" r:id="rId21"/>
    <p:sldId id="1537" r:id="rId22"/>
    <p:sldId id="1559" r:id="rId23"/>
    <p:sldId id="1539" r:id="rId24"/>
    <p:sldId id="1540" r:id="rId25"/>
    <p:sldId id="1541" r:id="rId26"/>
    <p:sldId id="1547" r:id="rId27"/>
    <p:sldId id="1521" r:id="rId28"/>
  </p:sldIdLst>
  <p:sldSz cx="12192000" cy="6858000"/>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etttin işeri" initials="ai" lastIdx="0" clrIdx="0">
    <p:extLst>
      <p:ext uri="{19B8F6BF-5375-455C-9EA6-DF929625EA0E}">
        <p15:presenceInfo xmlns:p15="http://schemas.microsoft.com/office/powerpoint/2012/main" userId="Alaetttin işe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3399"/>
    <a:srgbClr val="9999FF"/>
    <a:srgbClr val="9A9AE6"/>
    <a:srgbClr val="6666FF"/>
    <a:srgbClr val="3366CC"/>
    <a:srgbClr val="3399FF"/>
    <a:srgbClr val="B7DBFF"/>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434" autoAdjust="0"/>
  </p:normalViewPr>
  <p:slideViewPr>
    <p:cSldViewPr snapToGrid="0">
      <p:cViewPr varScale="1">
        <p:scale>
          <a:sx n="86" d="100"/>
          <a:sy n="86" d="100"/>
        </p:scale>
        <p:origin x="379" y="58"/>
      </p:cViewPr>
      <p:guideLst>
        <p:guide orient="horz" pos="2160"/>
        <p:guide pos="3840"/>
      </p:guideLst>
    </p:cSldViewPr>
  </p:slideViewPr>
  <p:outlineViewPr>
    <p:cViewPr>
      <p:scale>
        <a:sx n="33" d="100"/>
        <a:sy n="33" d="100"/>
      </p:scale>
      <p:origin x="0" y="-690"/>
    </p:cViewPr>
  </p:outlineViewPr>
  <p:notesTextViewPr>
    <p:cViewPr>
      <p:scale>
        <a:sx n="1" d="1"/>
        <a:sy n="1" d="1"/>
      </p:scale>
      <p:origin x="0" y="0"/>
    </p:cViewPr>
  </p:notesTextViewPr>
  <p:notesViewPr>
    <p:cSldViewPr snapToGrid="0">
      <p:cViewPr varScale="1">
        <p:scale>
          <a:sx n="54" d="100"/>
          <a:sy n="54" d="100"/>
        </p:scale>
        <p:origin x="179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72547" cy="496888"/>
          </a:xfrm>
          <a:prstGeom prst="rect">
            <a:avLst/>
          </a:prstGeom>
        </p:spPr>
        <p:txBody>
          <a:bodyPr vert="horz" lIns="91879" tIns="45939" rIns="91879" bIns="45939" rtlCol="0"/>
          <a:lstStyle>
            <a:lvl1pPr algn="l">
              <a:defRPr sz="1200"/>
            </a:lvl1pPr>
          </a:lstStyle>
          <a:p>
            <a:endParaRPr lang="tr-TR"/>
          </a:p>
        </p:txBody>
      </p:sp>
      <p:sp>
        <p:nvSpPr>
          <p:cNvPr id="3" name="Veri Yer Tutucusu 2"/>
          <p:cNvSpPr>
            <a:spLocks noGrp="1"/>
          </p:cNvSpPr>
          <p:nvPr>
            <p:ph type="dt" sz="quarter" idx="1"/>
          </p:nvPr>
        </p:nvSpPr>
        <p:spPr>
          <a:xfrm>
            <a:off x="3883853" y="0"/>
            <a:ext cx="2972547" cy="496888"/>
          </a:xfrm>
          <a:prstGeom prst="rect">
            <a:avLst/>
          </a:prstGeom>
        </p:spPr>
        <p:txBody>
          <a:bodyPr vert="horz" lIns="91879" tIns="45939" rIns="91879" bIns="45939" rtlCol="0"/>
          <a:lstStyle>
            <a:lvl1pPr algn="r">
              <a:defRPr sz="1200"/>
            </a:lvl1pPr>
          </a:lstStyle>
          <a:p>
            <a:fld id="{FBF373E3-83C0-4AAC-9430-8102D5EFE502}" type="datetimeFigureOut">
              <a:rPr lang="tr-TR" smtClean="0"/>
              <a:pPr/>
              <a:t>6.09.2022</a:t>
            </a:fld>
            <a:endParaRPr lang="tr-TR"/>
          </a:p>
        </p:txBody>
      </p:sp>
      <p:sp>
        <p:nvSpPr>
          <p:cNvPr id="4" name="Altbilgi Yer Tutucusu 3"/>
          <p:cNvSpPr>
            <a:spLocks noGrp="1"/>
          </p:cNvSpPr>
          <p:nvPr>
            <p:ph type="ftr" sz="quarter" idx="2"/>
          </p:nvPr>
        </p:nvSpPr>
        <p:spPr>
          <a:xfrm>
            <a:off x="1" y="9429751"/>
            <a:ext cx="2972547" cy="496888"/>
          </a:xfrm>
          <a:prstGeom prst="rect">
            <a:avLst/>
          </a:prstGeom>
        </p:spPr>
        <p:txBody>
          <a:bodyPr vert="horz" lIns="91879" tIns="45939" rIns="91879" bIns="45939" rtlCol="0" anchor="b"/>
          <a:lstStyle>
            <a:lvl1pPr algn="l">
              <a:defRPr sz="1200"/>
            </a:lvl1pPr>
          </a:lstStyle>
          <a:p>
            <a:endParaRPr lang="tr-TR"/>
          </a:p>
        </p:txBody>
      </p:sp>
      <p:sp>
        <p:nvSpPr>
          <p:cNvPr id="5" name="Slayt Numarası Yer Tutucusu 4"/>
          <p:cNvSpPr>
            <a:spLocks noGrp="1"/>
          </p:cNvSpPr>
          <p:nvPr>
            <p:ph type="sldNum" sz="quarter" idx="3"/>
          </p:nvPr>
        </p:nvSpPr>
        <p:spPr>
          <a:xfrm>
            <a:off x="3883853" y="9429751"/>
            <a:ext cx="2972547" cy="496888"/>
          </a:xfrm>
          <a:prstGeom prst="rect">
            <a:avLst/>
          </a:prstGeom>
        </p:spPr>
        <p:txBody>
          <a:bodyPr vert="horz" lIns="91879" tIns="45939" rIns="91879" bIns="45939" rtlCol="0" anchor="b"/>
          <a:lstStyle>
            <a:lvl1pPr algn="r">
              <a:defRPr sz="1200"/>
            </a:lvl1pPr>
          </a:lstStyle>
          <a:p>
            <a:fld id="{0989B28B-0632-44F3-862E-40C14754692E}" type="slidenum">
              <a:rPr lang="tr-TR" smtClean="0"/>
              <a:pPr/>
              <a:t>‹#›</a:t>
            </a:fld>
            <a:endParaRPr lang="tr-TR"/>
          </a:p>
        </p:txBody>
      </p:sp>
    </p:spTree>
    <p:extLst>
      <p:ext uri="{BB962C8B-B14F-4D97-AF65-F5344CB8AC3E}">
        <p14:creationId xmlns:p14="http://schemas.microsoft.com/office/powerpoint/2010/main" val="31643513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879" tIns="45939" rIns="91879" bIns="45939" rtlCol="0"/>
          <a:lstStyle>
            <a:lvl1pPr algn="l">
              <a:defRPr sz="1200"/>
            </a:lvl1pPr>
          </a:lstStyle>
          <a:p>
            <a:endParaRPr lang="tr-TR"/>
          </a:p>
        </p:txBody>
      </p:sp>
      <p:sp>
        <p:nvSpPr>
          <p:cNvPr id="3" name="Date Placeholder 2"/>
          <p:cNvSpPr>
            <a:spLocks noGrp="1"/>
          </p:cNvSpPr>
          <p:nvPr>
            <p:ph type="dt" idx="1"/>
          </p:nvPr>
        </p:nvSpPr>
        <p:spPr>
          <a:xfrm>
            <a:off x="3884614" y="0"/>
            <a:ext cx="2971800" cy="498056"/>
          </a:xfrm>
          <a:prstGeom prst="rect">
            <a:avLst/>
          </a:prstGeom>
        </p:spPr>
        <p:txBody>
          <a:bodyPr vert="horz" lIns="91879" tIns="45939" rIns="91879" bIns="45939" rtlCol="0"/>
          <a:lstStyle>
            <a:lvl1pPr algn="r">
              <a:defRPr sz="1200"/>
            </a:lvl1pPr>
          </a:lstStyle>
          <a:p>
            <a:fld id="{D807F85D-63D9-430C-A9B3-5D9D95127883}" type="datetimeFigureOut">
              <a:rPr lang="tr-TR" smtClean="0"/>
              <a:pPr/>
              <a:t>6.09.2022</a:t>
            </a:fld>
            <a:endParaRPr lang="tr-TR"/>
          </a:p>
        </p:txBody>
      </p:sp>
      <p:sp>
        <p:nvSpPr>
          <p:cNvPr id="4" name="Slide Image Placeholder 3"/>
          <p:cNvSpPr>
            <a:spLocks noGrp="1" noRot="1" noChangeAspect="1"/>
          </p:cNvSpPr>
          <p:nvPr>
            <p:ph type="sldImg" idx="2"/>
          </p:nvPr>
        </p:nvSpPr>
        <p:spPr>
          <a:xfrm>
            <a:off x="450850" y="1241425"/>
            <a:ext cx="5956300" cy="3349625"/>
          </a:xfrm>
          <a:prstGeom prst="rect">
            <a:avLst/>
          </a:prstGeom>
          <a:noFill/>
          <a:ln w="12700">
            <a:solidFill>
              <a:prstClr val="black"/>
            </a:solidFill>
          </a:ln>
        </p:spPr>
        <p:txBody>
          <a:bodyPr vert="horz" lIns="91879" tIns="45939" rIns="91879" bIns="45939" rtlCol="0" anchor="ctr"/>
          <a:lstStyle/>
          <a:p>
            <a:endParaRPr lang="tr-TR"/>
          </a:p>
        </p:txBody>
      </p:sp>
      <p:sp>
        <p:nvSpPr>
          <p:cNvPr id="5" name="Notes Placeholder 4"/>
          <p:cNvSpPr>
            <a:spLocks noGrp="1"/>
          </p:cNvSpPr>
          <p:nvPr>
            <p:ph type="body" sz="quarter" idx="3"/>
          </p:nvPr>
        </p:nvSpPr>
        <p:spPr>
          <a:xfrm>
            <a:off x="685801" y="4777194"/>
            <a:ext cx="5486400" cy="3908614"/>
          </a:xfrm>
          <a:prstGeom prst="rect">
            <a:avLst/>
          </a:prstGeom>
        </p:spPr>
        <p:txBody>
          <a:bodyPr vert="horz" lIns="91879" tIns="45939" rIns="91879" bIns="459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9428584"/>
            <a:ext cx="2971800" cy="498055"/>
          </a:xfrm>
          <a:prstGeom prst="rect">
            <a:avLst/>
          </a:prstGeom>
        </p:spPr>
        <p:txBody>
          <a:bodyPr vert="horz" lIns="91879" tIns="45939" rIns="91879" bIns="45939" rtlCol="0" anchor="b"/>
          <a:lstStyle>
            <a:lvl1pPr algn="l">
              <a:defRPr sz="1200"/>
            </a:lvl1pPr>
          </a:lstStyle>
          <a:p>
            <a:endParaRPr lang="tr-TR"/>
          </a:p>
        </p:txBody>
      </p:sp>
      <p:sp>
        <p:nvSpPr>
          <p:cNvPr id="7" name="Slide Number Placeholder 6"/>
          <p:cNvSpPr>
            <a:spLocks noGrp="1"/>
          </p:cNvSpPr>
          <p:nvPr>
            <p:ph type="sldNum" sz="quarter" idx="5"/>
          </p:nvPr>
        </p:nvSpPr>
        <p:spPr>
          <a:xfrm>
            <a:off x="3884614" y="9428584"/>
            <a:ext cx="2971800" cy="498055"/>
          </a:xfrm>
          <a:prstGeom prst="rect">
            <a:avLst/>
          </a:prstGeom>
        </p:spPr>
        <p:txBody>
          <a:bodyPr vert="horz" lIns="91879" tIns="45939" rIns="91879" bIns="45939" rtlCol="0" anchor="b"/>
          <a:lstStyle>
            <a:lvl1pPr algn="r">
              <a:defRPr sz="1200"/>
            </a:lvl1pPr>
          </a:lstStyle>
          <a:p>
            <a:fld id="{2F79E799-A1BA-4EA9-A705-1C8351B11EEA}" type="slidenum">
              <a:rPr lang="tr-TR" smtClean="0"/>
              <a:pPr/>
              <a:t>‹#›</a:t>
            </a:fld>
            <a:endParaRPr lang="tr-TR"/>
          </a:p>
        </p:txBody>
      </p:sp>
    </p:spTree>
    <p:extLst>
      <p:ext uri="{BB962C8B-B14F-4D97-AF65-F5344CB8AC3E}">
        <p14:creationId xmlns:p14="http://schemas.microsoft.com/office/powerpoint/2010/main" val="270487215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1239838"/>
            <a:ext cx="5937250" cy="3340100"/>
          </a:xfrm>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07604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06682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41425"/>
            <a:ext cx="5956300" cy="3349625"/>
          </a:xfrm>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57448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41425"/>
            <a:ext cx="5956300" cy="3349625"/>
          </a:xfrm>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052196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41425"/>
            <a:ext cx="5956300" cy="3349625"/>
          </a:xfrm>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976235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1239838"/>
            <a:ext cx="5937250" cy="3340100"/>
          </a:xfrm>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02845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5401"/>
            </a:lvl1pPr>
          </a:lstStyle>
          <a:p>
            <a:r>
              <a:rPr lang="en-US"/>
              <a:t>Click to edit Master title style</a:t>
            </a:r>
            <a:endParaRPr lang="en-US" dirty="0"/>
          </a:p>
        </p:txBody>
      </p:sp>
      <p:sp>
        <p:nvSpPr>
          <p:cNvPr id="3" name="Subtitle 2"/>
          <p:cNvSpPr>
            <a:spLocks noGrp="1"/>
          </p:cNvSpPr>
          <p:nvPr>
            <p:ph type="subTitle" idx="1"/>
          </p:nvPr>
        </p:nvSpPr>
        <p:spPr>
          <a:xfrm>
            <a:off x="2589214" y="4777380"/>
            <a:ext cx="8915399" cy="1126283"/>
          </a:xfrm>
        </p:spPr>
        <p:txBody>
          <a:bodyPr anchor="t"/>
          <a:lstStyle>
            <a:lvl1pPr marL="0" indent="0" algn="l">
              <a:buNone/>
              <a:defRPr>
                <a:solidFill>
                  <a:schemeClr val="tx1">
                    <a:lumMod val="65000"/>
                    <a:lumOff val="35000"/>
                  </a:schemeClr>
                </a:solidFill>
              </a:defRPr>
            </a:lvl1pPr>
            <a:lvl2pPr marL="457243" indent="0" algn="ctr">
              <a:buNone/>
              <a:defRPr>
                <a:solidFill>
                  <a:schemeClr val="tx1">
                    <a:tint val="75000"/>
                  </a:schemeClr>
                </a:solidFill>
              </a:defRPr>
            </a:lvl2pPr>
            <a:lvl3pPr marL="914485" indent="0" algn="ctr">
              <a:buNone/>
              <a:defRPr>
                <a:solidFill>
                  <a:schemeClr val="tx1">
                    <a:tint val="75000"/>
                  </a:schemeClr>
                </a:solidFill>
              </a:defRPr>
            </a:lvl3pPr>
            <a:lvl4pPr marL="1371728" indent="0" algn="ctr">
              <a:buNone/>
              <a:defRPr>
                <a:solidFill>
                  <a:schemeClr val="tx1">
                    <a:tint val="75000"/>
                  </a:schemeClr>
                </a:solidFill>
              </a:defRPr>
            </a:lvl4pPr>
            <a:lvl5pPr marL="1828971" indent="0" algn="ctr">
              <a:buNone/>
              <a:defRPr>
                <a:solidFill>
                  <a:schemeClr val="tx1">
                    <a:tint val="75000"/>
                  </a:schemeClr>
                </a:solidFill>
              </a:defRPr>
            </a:lvl5pPr>
            <a:lvl6pPr marL="2286214" indent="0" algn="ctr">
              <a:buNone/>
              <a:defRPr>
                <a:solidFill>
                  <a:schemeClr val="tx1">
                    <a:tint val="75000"/>
                  </a:schemeClr>
                </a:solidFill>
              </a:defRPr>
            </a:lvl6pPr>
            <a:lvl7pPr marL="2743456" indent="0" algn="ctr">
              <a:buNone/>
              <a:defRPr>
                <a:solidFill>
                  <a:schemeClr val="tx1">
                    <a:tint val="75000"/>
                  </a:schemeClr>
                </a:solidFill>
              </a:defRPr>
            </a:lvl7pPr>
            <a:lvl8pPr marL="3200699" indent="0" algn="ctr">
              <a:buNone/>
              <a:defRPr>
                <a:solidFill>
                  <a:schemeClr val="tx1">
                    <a:tint val="75000"/>
                  </a:schemeClr>
                </a:solidFill>
              </a:defRPr>
            </a:lvl8pPr>
            <a:lvl9pPr marL="365794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EDA361-06C1-4477-AFEE-7C647B789D6E}" type="datetime1">
              <a:rPr lang="tr-TR" smtClean="0"/>
              <a:pPr/>
              <a:t>6.09.2022</a:t>
            </a:fld>
            <a:endParaRPr lang="tr-TR"/>
          </a:p>
        </p:txBody>
      </p:sp>
      <p:sp>
        <p:nvSpPr>
          <p:cNvPr id="5" name="Footer Placeholder 4"/>
          <p:cNvSpPr>
            <a:spLocks noGrp="1"/>
          </p:cNvSpPr>
          <p:nvPr>
            <p:ph type="ftr" sz="quarter" idx="11"/>
          </p:nvPr>
        </p:nvSpPr>
        <p:spPr/>
        <p:txBody>
          <a:bodyPr/>
          <a:lstStyle/>
          <a:p>
            <a:r>
              <a:rPr lang="tr-TR"/>
              <a:t>Eğitim Öğretim Geliştirme Koordinatörlüğü</a:t>
            </a:r>
          </a:p>
        </p:txBody>
      </p:sp>
      <p:sp>
        <p:nvSpPr>
          <p:cNvPr id="7" name="Freeform 6"/>
          <p:cNvSpPr/>
          <p:nvPr/>
        </p:nvSpPr>
        <p:spPr bwMode="auto">
          <a:xfrm>
            <a:off x="0" y="4323811"/>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3" y="4529541"/>
            <a:ext cx="779767" cy="365125"/>
          </a:xfrm>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428017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609601"/>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3" y="4354046"/>
            <a:ext cx="8915399" cy="1555864"/>
          </a:xfrm>
        </p:spPr>
        <p:txBody>
          <a:bodyPr anchor="ctr">
            <a:normAutofit/>
          </a:bodyPr>
          <a:lstStyle>
            <a:lvl1pPr marL="0" indent="0" algn="l">
              <a:buNone/>
              <a:defRPr sz="1800">
                <a:solidFill>
                  <a:schemeClr val="tx1">
                    <a:lumMod val="65000"/>
                    <a:lumOff val="35000"/>
                  </a:schemeClr>
                </a:solidFill>
              </a:defRPr>
            </a:lvl1pPr>
            <a:lvl2pPr marL="457243" indent="0">
              <a:buNone/>
              <a:defRPr sz="1800">
                <a:solidFill>
                  <a:schemeClr val="tx1">
                    <a:tint val="75000"/>
                  </a:schemeClr>
                </a:solidFill>
              </a:defRPr>
            </a:lvl2pPr>
            <a:lvl3pPr marL="914485" indent="0">
              <a:buNone/>
              <a:defRPr sz="1600">
                <a:solidFill>
                  <a:schemeClr val="tx1">
                    <a:tint val="75000"/>
                  </a:schemeClr>
                </a:solidFill>
              </a:defRPr>
            </a:lvl3pPr>
            <a:lvl4pPr marL="1371728" indent="0">
              <a:buNone/>
              <a:defRPr sz="1401">
                <a:solidFill>
                  <a:schemeClr val="tx1">
                    <a:tint val="75000"/>
                  </a:schemeClr>
                </a:solidFill>
              </a:defRPr>
            </a:lvl4pPr>
            <a:lvl5pPr marL="1828971" indent="0">
              <a:buNone/>
              <a:defRPr sz="1401">
                <a:solidFill>
                  <a:schemeClr val="tx1">
                    <a:tint val="75000"/>
                  </a:schemeClr>
                </a:solidFill>
              </a:defRPr>
            </a:lvl5pPr>
            <a:lvl6pPr marL="2286214" indent="0">
              <a:buNone/>
              <a:defRPr sz="1401">
                <a:solidFill>
                  <a:schemeClr val="tx1">
                    <a:tint val="75000"/>
                  </a:schemeClr>
                </a:solidFill>
              </a:defRPr>
            </a:lvl6pPr>
            <a:lvl7pPr marL="2743456" indent="0">
              <a:buNone/>
              <a:defRPr sz="1401">
                <a:solidFill>
                  <a:schemeClr val="tx1">
                    <a:tint val="75000"/>
                  </a:schemeClr>
                </a:solidFill>
              </a:defRPr>
            </a:lvl7pPr>
            <a:lvl8pPr marL="3200699" indent="0">
              <a:buNone/>
              <a:defRPr sz="1401">
                <a:solidFill>
                  <a:schemeClr val="tx1">
                    <a:tint val="75000"/>
                  </a:schemeClr>
                </a:solidFill>
              </a:defRPr>
            </a:lvl8pPr>
            <a:lvl9pPr marL="3657942"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2C3646-9F45-4CA3-B5BC-AA342FBBB3B3}" type="datetime1">
              <a:rPr lang="tr-TR" smtClean="0"/>
              <a:pPr/>
              <a:t>6.09.2022</a:t>
            </a:fld>
            <a:endParaRPr lang="tr-TR"/>
          </a:p>
        </p:txBody>
      </p:sp>
      <p:sp>
        <p:nvSpPr>
          <p:cNvPr id="5" name="Footer Placeholder 4"/>
          <p:cNvSpPr>
            <a:spLocks noGrp="1"/>
          </p:cNvSpPr>
          <p:nvPr>
            <p:ph type="ftr" sz="quarter" idx="11"/>
          </p:nvPr>
        </p:nvSpPr>
        <p:spPr/>
        <p:txBody>
          <a:bodyPr/>
          <a:lstStyle/>
          <a:p>
            <a:r>
              <a:rPr lang="tr-TR"/>
              <a:t>Eğitim Öğretim Geliştirme Koordinatörlüğü</a:t>
            </a:r>
          </a:p>
        </p:txBody>
      </p:sp>
      <p:sp>
        <p:nvSpPr>
          <p:cNvPr id="9" name="Freeform 11"/>
          <p:cNvSpPr/>
          <p:nvPr/>
        </p:nvSpPr>
        <p:spPr bwMode="auto">
          <a:xfrm flipV="1">
            <a:off x="-4189" y="31781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3" y="3244140"/>
            <a:ext cx="779767" cy="365125"/>
          </a:xfrm>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145961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1"/>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43" indent="0">
              <a:buFontTx/>
              <a:buNone/>
              <a:defRPr/>
            </a:lvl2pPr>
            <a:lvl3pPr marL="914485" indent="0">
              <a:buFontTx/>
              <a:buNone/>
              <a:defRPr/>
            </a:lvl3pPr>
            <a:lvl4pPr marL="1371728" indent="0">
              <a:buFontTx/>
              <a:buNone/>
              <a:defRPr/>
            </a:lvl4pPr>
            <a:lvl5pPr marL="1828971"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3" y="4354046"/>
            <a:ext cx="8915399" cy="1555864"/>
          </a:xfrm>
        </p:spPr>
        <p:txBody>
          <a:bodyPr anchor="ctr">
            <a:normAutofit/>
          </a:bodyPr>
          <a:lstStyle>
            <a:lvl1pPr marL="0" indent="0" algn="l">
              <a:buNone/>
              <a:defRPr sz="1800">
                <a:solidFill>
                  <a:schemeClr val="tx1">
                    <a:lumMod val="65000"/>
                    <a:lumOff val="35000"/>
                  </a:schemeClr>
                </a:solidFill>
              </a:defRPr>
            </a:lvl1pPr>
            <a:lvl2pPr marL="457243" indent="0">
              <a:buNone/>
              <a:defRPr sz="1800">
                <a:solidFill>
                  <a:schemeClr val="tx1">
                    <a:tint val="75000"/>
                  </a:schemeClr>
                </a:solidFill>
              </a:defRPr>
            </a:lvl2pPr>
            <a:lvl3pPr marL="914485" indent="0">
              <a:buNone/>
              <a:defRPr sz="1600">
                <a:solidFill>
                  <a:schemeClr val="tx1">
                    <a:tint val="75000"/>
                  </a:schemeClr>
                </a:solidFill>
              </a:defRPr>
            </a:lvl3pPr>
            <a:lvl4pPr marL="1371728" indent="0">
              <a:buNone/>
              <a:defRPr sz="1401">
                <a:solidFill>
                  <a:schemeClr val="tx1">
                    <a:tint val="75000"/>
                  </a:schemeClr>
                </a:solidFill>
              </a:defRPr>
            </a:lvl4pPr>
            <a:lvl5pPr marL="1828971" indent="0">
              <a:buNone/>
              <a:defRPr sz="1401">
                <a:solidFill>
                  <a:schemeClr val="tx1">
                    <a:tint val="75000"/>
                  </a:schemeClr>
                </a:solidFill>
              </a:defRPr>
            </a:lvl5pPr>
            <a:lvl6pPr marL="2286214" indent="0">
              <a:buNone/>
              <a:defRPr sz="1401">
                <a:solidFill>
                  <a:schemeClr val="tx1">
                    <a:tint val="75000"/>
                  </a:schemeClr>
                </a:solidFill>
              </a:defRPr>
            </a:lvl6pPr>
            <a:lvl7pPr marL="2743456" indent="0">
              <a:buNone/>
              <a:defRPr sz="1401">
                <a:solidFill>
                  <a:schemeClr val="tx1">
                    <a:tint val="75000"/>
                  </a:schemeClr>
                </a:solidFill>
              </a:defRPr>
            </a:lvl7pPr>
            <a:lvl8pPr marL="3200699" indent="0">
              <a:buNone/>
              <a:defRPr sz="1401">
                <a:solidFill>
                  <a:schemeClr val="tx1">
                    <a:tint val="75000"/>
                  </a:schemeClr>
                </a:solidFill>
              </a:defRPr>
            </a:lvl8pPr>
            <a:lvl9pPr marL="3657942"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52DCD-49EA-4B53-99EB-24BBE749C289}" type="datetime1">
              <a:rPr lang="tr-TR" smtClean="0"/>
              <a:pPr/>
              <a:t>6.09.2022</a:t>
            </a:fld>
            <a:endParaRPr lang="tr-TR"/>
          </a:p>
        </p:txBody>
      </p:sp>
      <p:sp>
        <p:nvSpPr>
          <p:cNvPr id="5" name="Footer Placeholder 4"/>
          <p:cNvSpPr>
            <a:spLocks noGrp="1"/>
          </p:cNvSpPr>
          <p:nvPr>
            <p:ph type="ftr" sz="quarter" idx="11"/>
          </p:nvPr>
        </p:nvSpPr>
        <p:spPr/>
        <p:txBody>
          <a:bodyPr/>
          <a:lstStyle/>
          <a:p>
            <a:r>
              <a:rPr lang="tr-TR"/>
              <a:t>Eğitim Öğretim Geliştirme Koordinatörlüğü</a:t>
            </a:r>
          </a:p>
        </p:txBody>
      </p:sp>
      <p:sp>
        <p:nvSpPr>
          <p:cNvPr id="11" name="Freeform 11"/>
          <p:cNvSpPr/>
          <p:nvPr/>
        </p:nvSpPr>
        <p:spPr bwMode="auto">
          <a:xfrm flipV="1">
            <a:off x="-4189" y="31781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3" y="3244140"/>
            <a:ext cx="779767" cy="365125"/>
          </a:xfrm>
        </p:spPr>
        <p:txBody>
          <a:bodyPr/>
          <a:lstStyle/>
          <a:p>
            <a:fld id="{B4B99691-FCFF-452C-BD88-ACF8E855E7F3}"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1" baseline="0" dirty="0">
                <a:ln w="3175" cmpd="sng">
                  <a:noFill/>
                </a:ln>
                <a:solidFill>
                  <a:schemeClr val="accent1"/>
                </a:solidFill>
                <a:effectLst/>
                <a:latin typeface="Arial"/>
              </a:rPr>
              <a:t>“</a:t>
            </a:r>
          </a:p>
        </p:txBody>
      </p:sp>
      <p:sp>
        <p:nvSpPr>
          <p:cNvPr id="15" name="TextBox 14"/>
          <p:cNvSpPr txBox="1"/>
          <p:nvPr/>
        </p:nvSpPr>
        <p:spPr>
          <a:xfrm>
            <a:off x="11114853" y="2905306"/>
            <a:ext cx="609600" cy="584776"/>
          </a:xfrm>
          <a:prstGeom prst="rect">
            <a:avLst/>
          </a:prstGeom>
        </p:spPr>
        <p:txBody>
          <a:bodyPr vert="horz" lIns="91440" tIns="45720" rIns="91440" bIns="45720" rtlCol="0" anchor="ctr">
            <a:noAutofit/>
          </a:bodyPr>
          <a:lstStyle/>
          <a:p>
            <a:pPr lvl="0"/>
            <a:r>
              <a:rPr lang="en-US" sz="8001"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58337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1"/>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0359CE2-9ECD-44A1-9E0C-297B92CB8321}" type="datetime1">
              <a:rPr lang="tr-TR" smtClean="0"/>
              <a:pPr/>
              <a:t>6.09.2022</a:t>
            </a:fld>
            <a:endParaRPr lang="tr-TR"/>
          </a:p>
        </p:txBody>
      </p:sp>
      <p:sp>
        <p:nvSpPr>
          <p:cNvPr id="6" name="Footer Placeholder 5"/>
          <p:cNvSpPr>
            <a:spLocks noGrp="1"/>
          </p:cNvSpPr>
          <p:nvPr>
            <p:ph type="ftr" sz="quarter" idx="11"/>
          </p:nvPr>
        </p:nvSpPr>
        <p:spPr/>
        <p:txBody>
          <a:bodyPr/>
          <a:lstStyle/>
          <a:p>
            <a:r>
              <a:rPr lang="tr-TR"/>
              <a:t>Eğitim Öğretim Geliştirme Koordinatörlüğü</a:t>
            </a:r>
          </a:p>
        </p:txBody>
      </p:sp>
      <p:sp>
        <p:nvSpPr>
          <p:cNvPr id="9" name="Freeform 11"/>
          <p:cNvSpPr/>
          <p:nvPr/>
        </p:nvSpPr>
        <p:spPr bwMode="auto">
          <a:xfrm flipV="1">
            <a:off x="-4189"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8"/>
            <a:ext cx="779767" cy="365125"/>
          </a:xfrm>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4214009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1"/>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43" indent="0">
              <a:buFontTx/>
              <a:buNone/>
              <a:defRPr/>
            </a:lvl2pPr>
            <a:lvl3pPr marL="914485" indent="0">
              <a:buFontTx/>
              <a:buNone/>
              <a:defRPr/>
            </a:lvl3pPr>
            <a:lvl4pPr marL="1371728" indent="0">
              <a:buFontTx/>
              <a:buNone/>
              <a:defRPr/>
            </a:lvl4pPr>
            <a:lvl5pPr marL="1828971"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9887D75-DD1A-4AD3-AB3D-56EC0A6BC076}" type="datetime1">
              <a:rPr lang="tr-TR" smtClean="0"/>
              <a:pPr/>
              <a:t>6.09.2022</a:t>
            </a:fld>
            <a:endParaRPr lang="tr-TR"/>
          </a:p>
        </p:txBody>
      </p:sp>
      <p:sp>
        <p:nvSpPr>
          <p:cNvPr id="6" name="Footer Placeholder 5"/>
          <p:cNvSpPr>
            <a:spLocks noGrp="1"/>
          </p:cNvSpPr>
          <p:nvPr>
            <p:ph type="ftr" sz="quarter" idx="11"/>
          </p:nvPr>
        </p:nvSpPr>
        <p:spPr/>
        <p:txBody>
          <a:bodyPr/>
          <a:lstStyle/>
          <a:p>
            <a:r>
              <a:rPr lang="tr-TR"/>
              <a:t>Eğitim Öğretim Geliştirme Koordinatörlüğü</a:t>
            </a:r>
          </a:p>
        </p:txBody>
      </p:sp>
      <p:sp>
        <p:nvSpPr>
          <p:cNvPr id="11" name="Freeform 11"/>
          <p:cNvSpPr/>
          <p:nvPr/>
        </p:nvSpPr>
        <p:spPr bwMode="auto">
          <a:xfrm flipV="1">
            <a:off x="-4189"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8"/>
            <a:ext cx="779767" cy="365125"/>
          </a:xfrm>
        </p:spPr>
        <p:txBody>
          <a:bodyPr/>
          <a:lstStyle/>
          <a:p>
            <a:fld id="{B4B99691-FCFF-452C-BD88-ACF8E855E7F3}"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1" baseline="0" dirty="0">
                <a:ln w="3175" cmpd="sng">
                  <a:noFill/>
                </a:ln>
                <a:solidFill>
                  <a:schemeClr val="accent1"/>
                </a:solidFill>
                <a:effectLst/>
                <a:latin typeface="Arial"/>
              </a:rPr>
              <a:t>“</a:t>
            </a:r>
          </a:p>
        </p:txBody>
      </p:sp>
      <p:sp>
        <p:nvSpPr>
          <p:cNvPr id="18" name="TextBox 17"/>
          <p:cNvSpPr txBox="1"/>
          <p:nvPr/>
        </p:nvSpPr>
        <p:spPr>
          <a:xfrm>
            <a:off x="11114853" y="2905306"/>
            <a:ext cx="609600" cy="584776"/>
          </a:xfrm>
          <a:prstGeom prst="rect">
            <a:avLst/>
          </a:prstGeom>
        </p:spPr>
        <p:txBody>
          <a:bodyPr vert="horz" lIns="91440" tIns="45720" rIns="91440" bIns="45720" rtlCol="0" anchor="ctr">
            <a:noAutofit/>
          </a:bodyPr>
          <a:lstStyle/>
          <a:p>
            <a:pPr lvl="0"/>
            <a:r>
              <a:rPr lang="en-US" sz="8001"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54710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3"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43" indent="0">
              <a:buFontTx/>
              <a:buNone/>
              <a:defRPr/>
            </a:lvl2pPr>
            <a:lvl3pPr marL="914485" indent="0">
              <a:buFontTx/>
              <a:buNone/>
              <a:defRPr/>
            </a:lvl3pPr>
            <a:lvl4pPr marL="1371728" indent="0">
              <a:buFontTx/>
              <a:buNone/>
              <a:defRPr/>
            </a:lvl4pPr>
            <a:lvl5pPr marL="1828971"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FDCC6EB-4648-41AB-9F79-B4CE9DF3CBDF}" type="datetime1">
              <a:rPr lang="tr-TR" smtClean="0"/>
              <a:pPr/>
              <a:t>6.09.2022</a:t>
            </a:fld>
            <a:endParaRPr lang="tr-TR"/>
          </a:p>
        </p:txBody>
      </p:sp>
      <p:sp>
        <p:nvSpPr>
          <p:cNvPr id="6" name="Footer Placeholder 5"/>
          <p:cNvSpPr>
            <a:spLocks noGrp="1"/>
          </p:cNvSpPr>
          <p:nvPr>
            <p:ph type="ftr" sz="quarter" idx="11"/>
          </p:nvPr>
        </p:nvSpPr>
        <p:spPr/>
        <p:txBody>
          <a:bodyPr/>
          <a:lstStyle/>
          <a:p>
            <a:r>
              <a:rPr lang="tr-TR"/>
              <a:t>Eğitim Öğretim Geliştirme Koordinatörlüğü</a:t>
            </a:r>
          </a:p>
        </p:txBody>
      </p:sp>
      <p:sp>
        <p:nvSpPr>
          <p:cNvPr id="9" name="Freeform 11"/>
          <p:cNvSpPr/>
          <p:nvPr/>
        </p:nvSpPr>
        <p:spPr bwMode="auto">
          <a:xfrm flipV="1">
            <a:off x="-4189"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8"/>
            <a:ext cx="779767" cy="365125"/>
          </a:xfrm>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984977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2FF8C-E1D9-49F3-B05B-826D3CF52E33}" type="datetime1">
              <a:rPr lang="tr-TR" smtClean="0"/>
              <a:pPr/>
              <a:t>6.09.2022</a:t>
            </a:fld>
            <a:endParaRPr lang="tr-TR"/>
          </a:p>
        </p:txBody>
      </p:sp>
      <p:sp>
        <p:nvSpPr>
          <p:cNvPr id="5" name="Footer Placeholder 4"/>
          <p:cNvSpPr>
            <a:spLocks noGrp="1"/>
          </p:cNvSpPr>
          <p:nvPr>
            <p:ph type="ftr" sz="quarter" idx="11"/>
          </p:nvPr>
        </p:nvSpPr>
        <p:spPr/>
        <p:txBody>
          <a:bodyPr/>
          <a:lstStyle/>
          <a:p>
            <a:r>
              <a:rPr lang="tr-TR"/>
              <a:t>Eğitim Öğretim Geliştirme Koordinatörlüğü</a:t>
            </a:r>
          </a:p>
        </p:txBody>
      </p:sp>
      <p:sp>
        <p:nvSpPr>
          <p:cNvPr id="8" name="Freeform 11"/>
          <p:cNvSpPr/>
          <p:nvPr/>
        </p:nvSpPr>
        <p:spPr bwMode="auto">
          <a:xfrm flipV="1">
            <a:off x="-4189"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1085301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3" y="627406"/>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6"/>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0666A-15D5-4A23-A6BB-B06D981A6B02}" type="datetime1">
              <a:rPr lang="tr-TR" smtClean="0"/>
              <a:pPr/>
              <a:t>6.09.2022</a:t>
            </a:fld>
            <a:endParaRPr lang="tr-TR"/>
          </a:p>
        </p:txBody>
      </p:sp>
      <p:sp>
        <p:nvSpPr>
          <p:cNvPr id="5" name="Footer Placeholder 4"/>
          <p:cNvSpPr>
            <a:spLocks noGrp="1"/>
          </p:cNvSpPr>
          <p:nvPr>
            <p:ph type="ftr" sz="quarter" idx="11"/>
          </p:nvPr>
        </p:nvSpPr>
        <p:spPr/>
        <p:txBody>
          <a:bodyPr/>
          <a:lstStyle/>
          <a:p>
            <a:r>
              <a:rPr lang="tr-TR"/>
              <a:t>Eğitim Öğretim Geliştirme Koordinatörlüğü</a:t>
            </a:r>
          </a:p>
        </p:txBody>
      </p:sp>
      <p:sp>
        <p:nvSpPr>
          <p:cNvPr id="8" name="Freeform 11"/>
          <p:cNvSpPr/>
          <p:nvPr/>
        </p:nvSpPr>
        <p:spPr bwMode="auto">
          <a:xfrm flipV="1">
            <a:off x="-4189"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332371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1"/>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1"/>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C67011-8B3D-4006-9264-B1856B5580CE}" type="datetime1">
              <a:rPr lang="tr-TR" smtClean="0"/>
              <a:pPr/>
              <a:t>6.09.2022</a:t>
            </a:fld>
            <a:endParaRPr lang="tr-TR"/>
          </a:p>
        </p:txBody>
      </p:sp>
      <p:sp>
        <p:nvSpPr>
          <p:cNvPr id="5" name="Footer Placeholder 4"/>
          <p:cNvSpPr>
            <a:spLocks noGrp="1"/>
          </p:cNvSpPr>
          <p:nvPr>
            <p:ph type="ftr" sz="quarter" idx="11"/>
          </p:nvPr>
        </p:nvSpPr>
        <p:spPr/>
        <p:txBody>
          <a:bodyPr/>
          <a:lstStyle/>
          <a:p>
            <a:r>
              <a:rPr lang="tr-TR"/>
              <a:t>Eğitim Öğretim Geliştirme Koordinatörlüğü</a:t>
            </a:r>
          </a:p>
        </p:txBody>
      </p:sp>
      <p:sp>
        <p:nvSpPr>
          <p:cNvPr id="8" name="Freeform 11"/>
          <p:cNvSpPr/>
          <p:nvPr/>
        </p:nvSpPr>
        <p:spPr bwMode="auto">
          <a:xfrm flipV="1">
            <a:off x="-4189"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337057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3"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3" y="3530130"/>
            <a:ext cx="8915399" cy="860400"/>
          </a:xfrm>
        </p:spPr>
        <p:txBody>
          <a:bodyPr anchor="t"/>
          <a:lstStyle>
            <a:lvl1pPr marL="0" indent="0" algn="l">
              <a:buNone/>
              <a:defRPr sz="2000">
                <a:solidFill>
                  <a:schemeClr val="tx1">
                    <a:lumMod val="65000"/>
                    <a:lumOff val="35000"/>
                  </a:schemeClr>
                </a:solidFill>
              </a:defRPr>
            </a:lvl1pPr>
            <a:lvl2pPr marL="457243" indent="0">
              <a:buNone/>
              <a:defRPr sz="1800">
                <a:solidFill>
                  <a:schemeClr val="tx1">
                    <a:tint val="75000"/>
                  </a:schemeClr>
                </a:solidFill>
              </a:defRPr>
            </a:lvl2pPr>
            <a:lvl3pPr marL="914485" indent="0">
              <a:buNone/>
              <a:defRPr sz="1600">
                <a:solidFill>
                  <a:schemeClr val="tx1">
                    <a:tint val="75000"/>
                  </a:schemeClr>
                </a:solidFill>
              </a:defRPr>
            </a:lvl3pPr>
            <a:lvl4pPr marL="1371728" indent="0">
              <a:buNone/>
              <a:defRPr sz="1401">
                <a:solidFill>
                  <a:schemeClr val="tx1">
                    <a:tint val="75000"/>
                  </a:schemeClr>
                </a:solidFill>
              </a:defRPr>
            </a:lvl4pPr>
            <a:lvl5pPr marL="1828971" indent="0">
              <a:buNone/>
              <a:defRPr sz="1401">
                <a:solidFill>
                  <a:schemeClr val="tx1">
                    <a:tint val="75000"/>
                  </a:schemeClr>
                </a:solidFill>
              </a:defRPr>
            </a:lvl5pPr>
            <a:lvl6pPr marL="2286214" indent="0">
              <a:buNone/>
              <a:defRPr sz="1401">
                <a:solidFill>
                  <a:schemeClr val="tx1">
                    <a:tint val="75000"/>
                  </a:schemeClr>
                </a:solidFill>
              </a:defRPr>
            </a:lvl6pPr>
            <a:lvl7pPr marL="2743456" indent="0">
              <a:buNone/>
              <a:defRPr sz="1401">
                <a:solidFill>
                  <a:schemeClr val="tx1">
                    <a:tint val="75000"/>
                  </a:schemeClr>
                </a:solidFill>
              </a:defRPr>
            </a:lvl7pPr>
            <a:lvl8pPr marL="3200699" indent="0">
              <a:buNone/>
              <a:defRPr sz="1401">
                <a:solidFill>
                  <a:schemeClr val="tx1">
                    <a:tint val="75000"/>
                  </a:schemeClr>
                </a:solidFill>
              </a:defRPr>
            </a:lvl8pPr>
            <a:lvl9pPr marL="3657942"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923E0D-97BC-4267-BA14-76275D828996}" type="datetime1">
              <a:rPr lang="tr-TR" smtClean="0"/>
              <a:pPr/>
              <a:t>6.09.2022</a:t>
            </a:fld>
            <a:endParaRPr lang="tr-TR"/>
          </a:p>
        </p:txBody>
      </p:sp>
      <p:sp>
        <p:nvSpPr>
          <p:cNvPr id="5" name="Footer Placeholder 4"/>
          <p:cNvSpPr>
            <a:spLocks noGrp="1"/>
          </p:cNvSpPr>
          <p:nvPr>
            <p:ph type="ftr" sz="quarter" idx="11"/>
          </p:nvPr>
        </p:nvSpPr>
        <p:spPr/>
        <p:txBody>
          <a:bodyPr/>
          <a:lstStyle/>
          <a:p>
            <a:r>
              <a:rPr lang="tr-TR"/>
              <a:t>Eğitim Öğretim Geliştirme Koordinatörlüğü</a:t>
            </a:r>
          </a:p>
        </p:txBody>
      </p:sp>
      <p:sp>
        <p:nvSpPr>
          <p:cNvPr id="9" name="Freeform 11"/>
          <p:cNvSpPr/>
          <p:nvPr/>
        </p:nvSpPr>
        <p:spPr bwMode="auto">
          <a:xfrm flipV="1">
            <a:off x="-4189" y="31781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3" y="3244140"/>
            <a:ext cx="779767" cy="365125"/>
          </a:xfrm>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392615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1"/>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8"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8B607B-2288-412E-B40C-578824BC14AD}" type="datetime1">
              <a:rPr lang="tr-TR" smtClean="0"/>
              <a:pPr/>
              <a:t>6.09.2022</a:t>
            </a:fld>
            <a:endParaRPr lang="tr-TR"/>
          </a:p>
        </p:txBody>
      </p:sp>
      <p:sp>
        <p:nvSpPr>
          <p:cNvPr id="6" name="Footer Placeholder 5"/>
          <p:cNvSpPr>
            <a:spLocks noGrp="1"/>
          </p:cNvSpPr>
          <p:nvPr>
            <p:ph type="ftr" sz="quarter" idx="11"/>
          </p:nvPr>
        </p:nvSpPr>
        <p:spPr/>
        <p:txBody>
          <a:bodyPr/>
          <a:lstStyle/>
          <a:p>
            <a:r>
              <a:rPr lang="tr-TR"/>
              <a:t>Eğitim Öğretim Geliştirme Koordinatörlüğü</a:t>
            </a:r>
          </a:p>
        </p:txBody>
      </p:sp>
      <p:sp>
        <p:nvSpPr>
          <p:cNvPr id="10" name="Freeform 11"/>
          <p:cNvSpPr/>
          <p:nvPr/>
        </p:nvSpPr>
        <p:spPr bwMode="auto">
          <a:xfrm flipV="1">
            <a:off x="-4189"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3" y="787783"/>
            <a:ext cx="779767" cy="365125"/>
          </a:xfrm>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289675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4" y="1972704"/>
            <a:ext cx="3992732" cy="576262"/>
          </a:xfrm>
        </p:spPr>
        <p:txBody>
          <a:bodyPr anchor="b">
            <a:noAutofit/>
          </a:bodyPr>
          <a:lstStyle>
            <a:lvl1pPr marL="0" indent="0">
              <a:buNone/>
              <a:defRPr sz="2400" b="0"/>
            </a:lvl1pPr>
            <a:lvl2pPr marL="457243" indent="0">
              <a:buNone/>
              <a:defRPr sz="2000" b="1"/>
            </a:lvl2pPr>
            <a:lvl3pPr marL="914485" indent="0">
              <a:buNone/>
              <a:defRPr sz="1800" b="1"/>
            </a:lvl3pPr>
            <a:lvl4pPr marL="1371728" indent="0">
              <a:buNone/>
              <a:defRPr sz="1600" b="1"/>
            </a:lvl4pPr>
            <a:lvl5pPr marL="1828971" indent="0">
              <a:buNone/>
              <a:defRPr sz="1600" b="1"/>
            </a:lvl5pPr>
            <a:lvl6pPr marL="2286214" indent="0">
              <a:buNone/>
              <a:defRPr sz="1600" b="1"/>
            </a:lvl6pPr>
            <a:lvl7pPr marL="2743456" indent="0">
              <a:buNone/>
              <a:defRPr sz="1600" b="1"/>
            </a:lvl7pPr>
            <a:lvl8pPr marL="3200699" indent="0">
              <a:buNone/>
              <a:defRPr sz="1600" b="1"/>
            </a:lvl8pPr>
            <a:lvl9pPr marL="3657942"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3"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43" indent="0">
              <a:buNone/>
              <a:defRPr sz="2000" b="1"/>
            </a:lvl2pPr>
            <a:lvl3pPr marL="914485" indent="0">
              <a:buNone/>
              <a:defRPr sz="1800" b="1"/>
            </a:lvl3pPr>
            <a:lvl4pPr marL="1371728" indent="0">
              <a:buNone/>
              <a:defRPr sz="1600" b="1"/>
            </a:lvl4pPr>
            <a:lvl5pPr marL="1828971" indent="0">
              <a:buNone/>
              <a:defRPr sz="1600" b="1"/>
            </a:lvl5pPr>
            <a:lvl6pPr marL="2286214" indent="0">
              <a:buNone/>
              <a:defRPr sz="1600" b="1"/>
            </a:lvl6pPr>
            <a:lvl7pPr marL="2743456" indent="0">
              <a:buNone/>
              <a:defRPr sz="1600" b="1"/>
            </a:lvl7pPr>
            <a:lvl8pPr marL="3200699" indent="0">
              <a:buNone/>
              <a:defRPr sz="1600" b="1"/>
            </a:lvl8pPr>
            <a:lvl9pPr marL="365794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C7E15D-287E-470C-BEC2-DD99143F2B3E}" type="datetime1">
              <a:rPr lang="tr-TR" smtClean="0"/>
              <a:pPr/>
              <a:t>6.09.2022</a:t>
            </a:fld>
            <a:endParaRPr lang="tr-TR"/>
          </a:p>
        </p:txBody>
      </p:sp>
      <p:sp>
        <p:nvSpPr>
          <p:cNvPr id="8" name="Footer Placeholder 7"/>
          <p:cNvSpPr>
            <a:spLocks noGrp="1"/>
          </p:cNvSpPr>
          <p:nvPr>
            <p:ph type="ftr" sz="quarter" idx="11"/>
          </p:nvPr>
        </p:nvSpPr>
        <p:spPr/>
        <p:txBody>
          <a:bodyPr/>
          <a:lstStyle/>
          <a:p>
            <a:r>
              <a:rPr lang="tr-TR"/>
              <a:t>Eğitim Öğretim Geliştirme Koordinatörlüğü</a:t>
            </a:r>
          </a:p>
        </p:txBody>
      </p:sp>
      <p:sp>
        <p:nvSpPr>
          <p:cNvPr id="12" name="Freeform 11"/>
          <p:cNvSpPr/>
          <p:nvPr/>
        </p:nvSpPr>
        <p:spPr bwMode="auto">
          <a:xfrm flipV="1">
            <a:off x="-4189"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3" y="787783"/>
            <a:ext cx="779767" cy="365125"/>
          </a:xfrm>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348830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6FD972-42E8-4C9F-B5E6-001260CCCC15}" type="datetime1">
              <a:rPr lang="tr-TR" smtClean="0"/>
              <a:pPr/>
              <a:t>6.09.2022</a:t>
            </a:fld>
            <a:endParaRPr lang="tr-TR"/>
          </a:p>
        </p:txBody>
      </p:sp>
      <p:sp>
        <p:nvSpPr>
          <p:cNvPr id="4" name="Footer Placeholder 3"/>
          <p:cNvSpPr>
            <a:spLocks noGrp="1"/>
          </p:cNvSpPr>
          <p:nvPr>
            <p:ph type="ftr" sz="quarter" idx="11"/>
          </p:nvPr>
        </p:nvSpPr>
        <p:spPr/>
        <p:txBody>
          <a:bodyPr/>
          <a:lstStyle/>
          <a:p>
            <a:r>
              <a:rPr lang="tr-TR"/>
              <a:t>Eğitim Öğretim Geliştirme Koordinatörlüğü</a:t>
            </a:r>
          </a:p>
        </p:txBody>
      </p:sp>
      <p:sp>
        <p:nvSpPr>
          <p:cNvPr id="7" name="Freeform 11"/>
          <p:cNvSpPr/>
          <p:nvPr/>
        </p:nvSpPr>
        <p:spPr bwMode="auto">
          <a:xfrm flipV="1">
            <a:off x="-4189"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354229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C4666-CF4C-48CC-AE06-A8A661D5E814}" type="datetime1">
              <a:rPr lang="tr-TR" smtClean="0"/>
              <a:pPr/>
              <a:t>6.09.2022</a:t>
            </a:fld>
            <a:endParaRPr lang="tr-TR"/>
          </a:p>
        </p:txBody>
      </p:sp>
      <p:sp>
        <p:nvSpPr>
          <p:cNvPr id="3" name="Footer Placeholder 2"/>
          <p:cNvSpPr>
            <a:spLocks noGrp="1"/>
          </p:cNvSpPr>
          <p:nvPr>
            <p:ph type="ftr" sz="quarter" idx="11"/>
          </p:nvPr>
        </p:nvSpPr>
        <p:spPr/>
        <p:txBody>
          <a:bodyPr/>
          <a:lstStyle/>
          <a:p>
            <a:r>
              <a:rPr lang="tr-TR"/>
              <a:t>Eğitim Öğretim Geliştirme Koordinatörlüğü</a:t>
            </a:r>
          </a:p>
        </p:txBody>
      </p:sp>
      <p:sp>
        <p:nvSpPr>
          <p:cNvPr id="6" name="Freeform 11"/>
          <p:cNvSpPr/>
          <p:nvPr/>
        </p:nvSpPr>
        <p:spPr bwMode="auto">
          <a:xfrm flipV="1">
            <a:off x="-4189"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250248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9"/>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3" y="1598614"/>
            <a:ext cx="3505199" cy="4262436"/>
          </a:xfrm>
        </p:spPr>
        <p:txBody>
          <a:bodyPr/>
          <a:lstStyle>
            <a:lvl1pPr marL="0" indent="0">
              <a:buNone/>
              <a:defRPr sz="1401"/>
            </a:lvl1pPr>
            <a:lvl2pPr marL="457243" indent="0">
              <a:buNone/>
              <a:defRPr sz="1200"/>
            </a:lvl2pPr>
            <a:lvl3pPr marL="914485" indent="0">
              <a:buNone/>
              <a:defRPr sz="1001"/>
            </a:lvl3pPr>
            <a:lvl4pPr marL="1371728" indent="0">
              <a:buNone/>
              <a:defRPr sz="900"/>
            </a:lvl4pPr>
            <a:lvl5pPr marL="1828971" indent="0">
              <a:buNone/>
              <a:defRPr sz="900"/>
            </a:lvl5pPr>
            <a:lvl6pPr marL="2286214" indent="0">
              <a:buNone/>
              <a:defRPr sz="900"/>
            </a:lvl6pPr>
            <a:lvl7pPr marL="2743456" indent="0">
              <a:buNone/>
              <a:defRPr sz="900"/>
            </a:lvl7pPr>
            <a:lvl8pPr marL="3200699" indent="0">
              <a:buNone/>
              <a:defRPr sz="900"/>
            </a:lvl8pPr>
            <a:lvl9pPr marL="365794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6C3A2E-AD62-4D19-88D5-177703F2C42D}" type="datetime1">
              <a:rPr lang="tr-TR" smtClean="0"/>
              <a:pPr/>
              <a:t>6.09.2022</a:t>
            </a:fld>
            <a:endParaRPr lang="tr-TR"/>
          </a:p>
        </p:txBody>
      </p:sp>
      <p:sp>
        <p:nvSpPr>
          <p:cNvPr id="6" name="Footer Placeholder 5"/>
          <p:cNvSpPr>
            <a:spLocks noGrp="1"/>
          </p:cNvSpPr>
          <p:nvPr>
            <p:ph type="ftr" sz="quarter" idx="11"/>
          </p:nvPr>
        </p:nvSpPr>
        <p:spPr/>
        <p:txBody>
          <a:bodyPr/>
          <a:lstStyle/>
          <a:p>
            <a:r>
              <a:rPr lang="tr-TR"/>
              <a:t>Eğitim Öğretim Geliştirme Koordinatörlüğü</a:t>
            </a:r>
          </a:p>
        </p:txBody>
      </p:sp>
      <p:sp>
        <p:nvSpPr>
          <p:cNvPr id="9" name="Freeform 11"/>
          <p:cNvSpPr/>
          <p:nvPr/>
        </p:nvSpPr>
        <p:spPr bwMode="auto">
          <a:xfrm flipV="1">
            <a:off x="-4189"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365753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1"/>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43" indent="0">
              <a:buNone/>
              <a:defRPr sz="1600"/>
            </a:lvl2pPr>
            <a:lvl3pPr marL="914485" indent="0">
              <a:buNone/>
              <a:defRPr sz="1600"/>
            </a:lvl3pPr>
            <a:lvl4pPr marL="1371728" indent="0">
              <a:buNone/>
              <a:defRPr sz="1600"/>
            </a:lvl4pPr>
            <a:lvl5pPr marL="1828971" indent="0">
              <a:buNone/>
              <a:defRPr sz="1600"/>
            </a:lvl5pPr>
            <a:lvl6pPr marL="2286214" indent="0">
              <a:buNone/>
              <a:defRPr sz="1600"/>
            </a:lvl6pPr>
            <a:lvl7pPr marL="2743456" indent="0">
              <a:buNone/>
              <a:defRPr sz="1600"/>
            </a:lvl7pPr>
            <a:lvl8pPr marL="3200699" indent="0">
              <a:buNone/>
              <a:defRPr sz="1600"/>
            </a:lvl8pPr>
            <a:lvl9pPr marL="3657942"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9"/>
            <a:ext cx="8915400" cy="493712"/>
          </a:xfrm>
        </p:spPr>
        <p:txBody>
          <a:bodyPr>
            <a:normAutofit/>
          </a:bodyPr>
          <a:lstStyle>
            <a:lvl1pPr marL="0" indent="0">
              <a:buNone/>
              <a:defRPr sz="1200"/>
            </a:lvl1pPr>
            <a:lvl2pPr marL="457243" indent="0">
              <a:buNone/>
              <a:defRPr sz="1200"/>
            </a:lvl2pPr>
            <a:lvl3pPr marL="914485" indent="0">
              <a:buNone/>
              <a:defRPr sz="1001"/>
            </a:lvl3pPr>
            <a:lvl4pPr marL="1371728" indent="0">
              <a:buNone/>
              <a:defRPr sz="900"/>
            </a:lvl4pPr>
            <a:lvl5pPr marL="1828971" indent="0">
              <a:buNone/>
              <a:defRPr sz="900"/>
            </a:lvl5pPr>
            <a:lvl6pPr marL="2286214" indent="0">
              <a:buNone/>
              <a:defRPr sz="900"/>
            </a:lvl6pPr>
            <a:lvl7pPr marL="2743456" indent="0">
              <a:buNone/>
              <a:defRPr sz="900"/>
            </a:lvl7pPr>
            <a:lvl8pPr marL="3200699" indent="0">
              <a:buNone/>
              <a:defRPr sz="900"/>
            </a:lvl8pPr>
            <a:lvl9pPr marL="365794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16FE4B-59D7-4622-BCEA-F6D0C7AB84FF}" type="datetime1">
              <a:rPr lang="tr-TR" smtClean="0"/>
              <a:pPr/>
              <a:t>6.09.2022</a:t>
            </a:fld>
            <a:endParaRPr lang="tr-TR"/>
          </a:p>
        </p:txBody>
      </p:sp>
      <p:sp>
        <p:nvSpPr>
          <p:cNvPr id="6" name="Footer Placeholder 5"/>
          <p:cNvSpPr>
            <a:spLocks noGrp="1"/>
          </p:cNvSpPr>
          <p:nvPr>
            <p:ph type="ftr" sz="quarter" idx="11"/>
          </p:nvPr>
        </p:nvSpPr>
        <p:spPr/>
        <p:txBody>
          <a:bodyPr/>
          <a:lstStyle/>
          <a:p>
            <a:r>
              <a:rPr lang="tr-TR"/>
              <a:t>Eğitim Öğretim Geliştirme Koordinatörlüğü</a:t>
            </a:r>
          </a:p>
        </p:txBody>
      </p:sp>
      <p:sp>
        <p:nvSpPr>
          <p:cNvPr id="9" name="Freeform 11"/>
          <p:cNvSpPr/>
          <p:nvPr/>
        </p:nvSpPr>
        <p:spPr bwMode="auto">
          <a:xfrm flipV="1">
            <a:off x="-4189"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8"/>
            <a:ext cx="779767" cy="365125"/>
          </a:xfrm>
        </p:spPr>
        <p:txBody>
          <a:bodyPr/>
          <a:lstStyle/>
          <a:p>
            <a:fld id="{B4B99691-FCFF-452C-BD88-ACF8E855E7F3}" type="slidenum">
              <a:rPr lang="tr-TR" smtClean="0"/>
              <a:pPr/>
              <a:t>‹#›</a:t>
            </a:fld>
            <a:endParaRPr lang="tr-TR"/>
          </a:p>
        </p:txBody>
      </p:sp>
    </p:spTree>
    <p:extLst>
      <p:ext uri="{BB962C8B-B14F-4D97-AF65-F5344CB8AC3E}">
        <p14:creationId xmlns:p14="http://schemas.microsoft.com/office/powerpoint/2010/main" val="4012324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alpha val="90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2" y="228601"/>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5"/>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1"/>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A1500B6-797E-4712-9C84-AD7015428EA0}" type="datetime1">
              <a:rPr lang="tr-TR" smtClean="0"/>
              <a:pPr/>
              <a:t>6.09.2022</a:t>
            </a:fld>
            <a:endParaRPr lang="tr-TR"/>
          </a:p>
        </p:txBody>
      </p:sp>
      <p:sp>
        <p:nvSpPr>
          <p:cNvPr id="5" name="Footer Placeholder 4"/>
          <p:cNvSpPr>
            <a:spLocks noGrp="1"/>
          </p:cNvSpPr>
          <p:nvPr>
            <p:ph type="ftr" sz="quarter" idx="3"/>
          </p:nvPr>
        </p:nvSpPr>
        <p:spPr>
          <a:xfrm>
            <a:off x="2589213" y="6135809"/>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a:t>Eğitim Öğretim Geliştirme Koordinatörlüğü</a:t>
            </a:r>
          </a:p>
        </p:txBody>
      </p:sp>
      <p:sp>
        <p:nvSpPr>
          <p:cNvPr id="6" name="Slide Number Placeholder 5"/>
          <p:cNvSpPr>
            <a:spLocks noGrp="1"/>
          </p:cNvSpPr>
          <p:nvPr>
            <p:ph type="sldNum" sz="quarter" idx="4"/>
          </p:nvPr>
        </p:nvSpPr>
        <p:spPr bwMode="gray">
          <a:xfrm>
            <a:off x="531813" y="787783"/>
            <a:ext cx="779767" cy="365125"/>
          </a:xfrm>
          <a:prstGeom prst="rect">
            <a:avLst/>
          </a:prstGeom>
        </p:spPr>
        <p:txBody>
          <a:bodyPr vert="horz" lIns="91440" tIns="45720" rIns="91440" bIns="45720" rtlCol="0" anchor="ctr"/>
          <a:lstStyle>
            <a:lvl1pPr algn="r">
              <a:defRPr sz="2000">
                <a:solidFill>
                  <a:srgbClr val="FEFFFF"/>
                </a:solidFill>
              </a:defRPr>
            </a:lvl1pPr>
          </a:lstStyle>
          <a:p>
            <a:fld id="{B4B99691-FCFF-452C-BD88-ACF8E855E7F3}" type="slidenum">
              <a:rPr lang="tr-TR" smtClean="0"/>
              <a:pPr/>
              <a:t>‹#›</a:t>
            </a:fld>
            <a:endParaRPr lang="tr-TR"/>
          </a:p>
        </p:txBody>
      </p:sp>
    </p:spTree>
    <p:extLst>
      <p:ext uri="{BB962C8B-B14F-4D97-AF65-F5344CB8AC3E}">
        <p14:creationId xmlns:p14="http://schemas.microsoft.com/office/powerpoint/2010/main" val="3087366819"/>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Lst>
  <p:hf sldNum="0" hdr="0" dt="0"/>
  <p:txStyles>
    <p:titleStyle>
      <a:lvl1pPr algn="l" defTabSz="457243"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32" indent="-342932" algn="l" defTabSz="457243" rtl="0" eaLnBrk="1" latinLnBrk="0" hangingPunct="1">
        <a:spcBef>
          <a:spcPts val="1001"/>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3020" indent="-285777" algn="l" defTabSz="457243" rtl="0" eaLnBrk="1" latinLnBrk="0" hangingPunct="1">
        <a:spcBef>
          <a:spcPts val="1001"/>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107" indent="-228622" algn="l" defTabSz="457243" rtl="0" eaLnBrk="1" latinLnBrk="0" hangingPunct="1">
        <a:spcBef>
          <a:spcPts val="1001"/>
        </a:spcBef>
        <a:spcAft>
          <a:spcPts val="0"/>
        </a:spcAft>
        <a:buClr>
          <a:schemeClr val="accent1"/>
        </a:buClr>
        <a:buFont typeface="Wingdings 3" charset="2"/>
        <a:buChar char=""/>
        <a:defRPr sz="1401" kern="1200">
          <a:solidFill>
            <a:schemeClr val="tx1">
              <a:lumMod val="75000"/>
              <a:lumOff val="25000"/>
            </a:schemeClr>
          </a:solidFill>
          <a:latin typeface="+mn-lt"/>
          <a:ea typeface="+mn-ea"/>
          <a:cs typeface="+mn-cs"/>
        </a:defRPr>
      </a:lvl3pPr>
      <a:lvl4pPr marL="1600350"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593"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836"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2078"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321"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564"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43" rtl="0" eaLnBrk="1" latinLnBrk="0" hangingPunct="1">
        <a:defRPr sz="1800" kern="1200">
          <a:solidFill>
            <a:schemeClr val="tx1"/>
          </a:solidFill>
          <a:latin typeface="+mn-lt"/>
          <a:ea typeface="+mn-ea"/>
          <a:cs typeface="+mn-cs"/>
        </a:defRPr>
      </a:lvl1pPr>
      <a:lvl2pPr marL="457243" algn="l" defTabSz="457243" rtl="0" eaLnBrk="1" latinLnBrk="0" hangingPunct="1">
        <a:defRPr sz="1800" kern="1200">
          <a:solidFill>
            <a:schemeClr val="tx1"/>
          </a:solidFill>
          <a:latin typeface="+mn-lt"/>
          <a:ea typeface="+mn-ea"/>
          <a:cs typeface="+mn-cs"/>
        </a:defRPr>
      </a:lvl2pPr>
      <a:lvl3pPr marL="914485" algn="l" defTabSz="457243" rtl="0" eaLnBrk="1" latinLnBrk="0" hangingPunct="1">
        <a:defRPr sz="1800" kern="1200">
          <a:solidFill>
            <a:schemeClr val="tx1"/>
          </a:solidFill>
          <a:latin typeface="+mn-lt"/>
          <a:ea typeface="+mn-ea"/>
          <a:cs typeface="+mn-cs"/>
        </a:defRPr>
      </a:lvl3pPr>
      <a:lvl4pPr marL="1371728" algn="l" defTabSz="457243" rtl="0" eaLnBrk="1" latinLnBrk="0" hangingPunct="1">
        <a:defRPr sz="1800" kern="1200">
          <a:solidFill>
            <a:schemeClr val="tx1"/>
          </a:solidFill>
          <a:latin typeface="+mn-lt"/>
          <a:ea typeface="+mn-ea"/>
          <a:cs typeface="+mn-cs"/>
        </a:defRPr>
      </a:lvl4pPr>
      <a:lvl5pPr marL="1828971" algn="l" defTabSz="457243" rtl="0" eaLnBrk="1" latinLnBrk="0" hangingPunct="1">
        <a:defRPr sz="1800" kern="1200">
          <a:solidFill>
            <a:schemeClr val="tx1"/>
          </a:solidFill>
          <a:latin typeface="+mn-lt"/>
          <a:ea typeface="+mn-ea"/>
          <a:cs typeface="+mn-cs"/>
        </a:defRPr>
      </a:lvl5pPr>
      <a:lvl6pPr marL="2286214" algn="l" defTabSz="457243" rtl="0" eaLnBrk="1" latinLnBrk="0" hangingPunct="1">
        <a:defRPr sz="1800" kern="1200">
          <a:solidFill>
            <a:schemeClr val="tx1"/>
          </a:solidFill>
          <a:latin typeface="+mn-lt"/>
          <a:ea typeface="+mn-ea"/>
          <a:cs typeface="+mn-cs"/>
        </a:defRPr>
      </a:lvl6pPr>
      <a:lvl7pPr marL="2743456" algn="l" defTabSz="457243" rtl="0" eaLnBrk="1" latinLnBrk="0" hangingPunct="1">
        <a:defRPr sz="1800" kern="1200">
          <a:solidFill>
            <a:schemeClr val="tx1"/>
          </a:solidFill>
          <a:latin typeface="+mn-lt"/>
          <a:ea typeface="+mn-ea"/>
          <a:cs typeface="+mn-cs"/>
        </a:defRPr>
      </a:lvl7pPr>
      <a:lvl8pPr marL="3200699" algn="l" defTabSz="457243" rtl="0" eaLnBrk="1" latinLnBrk="0" hangingPunct="1">
        <a:defRPr sz="1800" kern="1200">
          <a:solidFill>
            <a:schemeClr val="tx1"/>
          </a:solidFill>
          <a:latin typeface="+mn-lt"/>
          <a:ea typeface="+mn-ea"/>
          <a:cs typeface="+mn-cs"/>
        </a:defRPr>
      </a:lvl8pPr>
      <a:lvl9pPr marL="3657942" algn="l" defTabSz="4572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txBox="1">
            <a:spLocks/>
          </p:cNvSpPr>
          <p:nvPr/>
        </p:nvSpPr>
        <p:spPr>
          <a:xfrm>
            <a:off x="182662" y="201105"/>
            <a:ext cx="11844000" cy="6480000"/>
          </a:xfrm>
          <a:prstGeom prst="rect">
            <a:avLst/>
          </a:prstGeom>
          <a:solidFill>
            <a:schemeClr val="bg1"/>
          </a:solidFill>
          <a:ln w="12700">
            <a:solidFill>
              <a:srgbClr val="6666FF"/>
            </a:solidFill>
          </a:ln>
        </p:spPr>
        <p:txBody>
          <a:bodyPr vert="horz" lIns="0" tIns="45720" rIns="91440" bIns="45720" rtlCol="0">
            <a:normAutofit/>
          </a:bodyPr>
          <a:lstStyle>
            <a:lvl1pPr marL="342932" indent="-342932" algn="l" defTabSz="457243" rtl="0" eaLnBrk="1" latinLnBrk="0" hangingPunct="1">
              <a:spcBef>
                <a:spcPts val="1001"/>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3020" indent="-285777" algn="l" defTabSz="457243" rtl="0" eaLnBrk="1" latinLnBrk="0" hangingPunct="1">
              <a:spcBef>
                <a:spcPts val="1001"/>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107" indent="-228622" algn="l" defTabSz="457243" rtl="0" eaLnBrk="1" latinLnBrk="0" hangingPunct="1">
              <a:spcBef>
                <a:spcPts val="1001"/>
              </a:spcBef>
              <a:spcAft>
                <a:spcPts val="0"/>
              </a:spcAft>
              <a:buClr>
                <a:schemeClr val="accent1"/>
              </a:buClr>
              <a:buFont typeface="Wingdings 3" charset="2"/>
              <a:buChar char=""/>
              <a:defRPr sz="1401" kern="1200">
                <a:solidFill>
                  <a:schemeClr val="tx1">
                    <a:lumMod val="75000"/>
                    <a:lumOff val="25000"/>
                  </a:schemeClr>
                </a:solidFill>
                <a:latin typeface="+mn-lt"/>
                <a:ea typeface="+mn-ea"/>
                <a:cs typeface="+mn-cs"/>
              </a:defRPr>
            </a:lvl3pPr>
            <a:lvl4pPr marL="1600350"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593"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836"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2078"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321"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564"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b="1" dirty="0">
              <a:solidFill>
                <a:srgbClr val="002060"/>
              </a:solidFill>
            </a:endParaRPr>
          </a:p>
        </p:txBody>
      </p:sp>
      <p:sp>
        <p:nvSpPr>
          <p:cNvPr id="3" name="Rectangle 2"/>
          <p:cNvSpPr/>
          <p:nvPr/>
        </p:nvSpPr>
        <p:spPr>
          <a:xfrm>
            <a:off x="5591331" y="3057995"/>
            <a:ext cx="3557156" cy="2773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8" name="Düz Bağlayıcı 7"/>
          <p:cNvCxnSpPr/>
          <p:nvPr/>
        </p:nvCxnSpPr>
        <p:spPr>
          <a:xfrm>
            <a:off x="0" y="3642979"/>
            <a:ext cx="2520000" cy="0"/>
          </a:xfrm>
          <a:prstGeom prst="line">
            <a:avLst/>
          </a:prstGeom>
          <a:ln w="12700">
            <a:gradFill flip="none" rotWithShape="1">
              <a:gsLst>
                <a:gs pos="17000">
                  <a:srgbClr val="66FFFF"/>
                </a:gs>
                <a:gs pos="1449">
                  <a:schemeClr val="bg1">
                    <a:lumMod val="95000"/>
                  </a:schemeClr>
                </a:gs>
                <a:gs pos="36000">
                  <a:srgbClr val="EA8EFC"/>
                </a:gs>
                <a:gs pos="70000">
                  <a:srgbClr val="3399FF"/>
                </a:gs>
                <a:gs pos="52000">
                  <a:srgbClr val="FF66CC"/>
                </a:gs>
                <a:gs pos="93000">
                  <a:srgbClr val="66FFFF"/>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9525" y="3664277"/>
            <a:ext cx="2520000" cy="0"/>
          </a:xfrm>
          <a:prstGeom prst="line">
            <a:avLst/>
          </a:prstGeom>
          <a:ln w="12700">
            <a:gradFill flip="none" rotWithShape="1">
              <a:gsLst>
                <a:gs pos="29000">
                  <a:schemeClr val="accent6"/>
                </a:gs>
                <a:gs pos="0">
                  <a:schemeClr val="bg1">
                    <a:lumMod val="95000"/>
                  </a:schemeClr>
                </a:gs>
                <a:gs pos="17000">
                  <a:schemeClr val="accent1">
                    <a:lumMod val="40000"/>
                    <a:lumOff val="60000"/>
                  </a:schemeClr>
                </a:gs>
                <a:gs pos="51000">
                  <a:srgbClr val="66FFFF"/>
                </a:gs>
                <a:gs pos="100000">
                  <a:schemeClr val="accent1">
                    <a:lumMod val="60000"/>
                    <a:lumOff val="40000"/>
                  </a:schemeClr>
                </a:gs>
                <a:gs pos="67000">
                  <a:srgbClr val="6666FF"/>
                </a:gs>
                <a:gs pos="90000">
                  <a:srgbClr val="FF505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9" name="Dikdörtgen 8"/>
          <p:cNvSpPr/>
          <p:nvPr/>
        </p:nvSpPr>
        <p:spPr>
          <a:xfrm>
            <a:off x="2520000" y="3078992"/>
            <a:ext cx="5241640" cy="1092607"/>
          </a:xfrm>
          <a:prstGeom prst="rect">
            <a:avLst/>
          </a:prstGeom>
        </p:spPr>
        <p:txBody>
          <a:bodyPr wrap="square">
            <a:spAutoFit/>
          </a:bodyPr>
          <a:lstStyle/>
          <a:p>
            <a:pPr marL="542925" lvl="0" algn="r">
              <a:spcAft>
                <a:spcPts val="600"/>
              </a:spcAft>
              <a:buClr>
                <a:srgbClr val="6666FF"/>
              </a:buClr>
            </a:pPr>
            <a:r>
              <a:rPr lang="tr-TR" sz="2000" b="1" spc="310" dirty="0">
                <a:solidFill>
                  <a:srgbClr val="003399"/>
                </a:solidFill>
                <a:latin typeface="+mj-lt"/>
              </a:rPr>
              <a:t>SİYASET BİLİMİ VE KAMU YÖNETİMİ BÖLÜMÜ </a:t>
            </a:r>
          </a:p>
          <a:p>
            <a:pPr marL="542925" lvl="0" algn="r">
              <a:spcAft>
                <a:spcPts val="600"/>
              </a:spcAft>
              <a:buClr>
                <a:srgbClr val="6666FF"/>
              </a:buClr>
            </a:pPr>
            <a:r>
              <a:rPr lang="tr-TR" sz="2000" b="1" spc="310" dirty="0">
                <a:solidFill>
                  <a:schemeClr val="bg1">
                    <a:lumMod val="65000"/>
                  </a:schemeClr>
                </a:solidFill>
                <a:latin typeface="+mj-lt"/>
              </a:rPr>
              <a:t>Oryantasyon Programı</a:t>
            </a:r>
          </a:p>
        </p:txBody>
      </p:sp>
      <p:sp>
        <p:nvSpPr>
          <p:cNvPr id="11" name="Subtitle 2"/>
          <p:cNvSpPr txBox="1">
            <a:spLocks/>
          </p:cNvSpPr>
          <p:nvPr/>
        </p:nvSpPr>
        <p:spPr>
          <a:xfrm>
            <a:off x="8612216" y="5339143"/>
            <a:ext cx="3414446" cy="1105927"/>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spcBef>
                <a:spcPts val="0"/>
              </a:spcBef>
              <a:spcAft>
                <a:spcPts val="600"/>
              </a:spcAft>
            </a:pPr>
            <a:r>
              <a:rPr lang="tr-TR" sz="1600" spc="200" dirty="0">
                <a:solidFill>
                  <a:schemeClr val="bg1">
                    <a:lumMod val="50000"/>
                  </a:schemeClr>
                </a:solidFill>
              </a:rPr>
              <a:t>Siyaset Bilimi ve Kamu Yönetimi </a:t>
            </a:r>
          </a:p>
          <a:p>
            <a:pPr>
              <a:spcBef>
                <a:spcPts val="0"/>
              </a:spcBef>
              <a:spcAft>
                <a:spcPts val="600"/>
              </a:spcAft>
            </a:pPr>
            <a:r>
              <a:rPr lang="tr-TR" sz="1600" spc="200" dirty="0">
                <a:solidFill>
                  <a:schemeClr val="bg1">
                    <a:lumMod val="50000"/>
                  </a:schemeClr>
                </a:solidFill>
              </a:rPr>
              <a:t>Bölüm Başkanlığı</a:t>
            </a:r>
            <a:endParaRPr lang="tr-TR" sz="1400" spc="500" dirty="0">
              <a:solidFill>
                <a:schemeClr val="bg1">
                  <a:lumMod val="50000"/>
                </a:schemeClr>
              </a:solidFill>
            </a:endParaRPr>
          </a:p>
        </p:txBody>
      </p:sp>
      <p:grpSp>
        <p:nvGrpSpPr>
          <p:cNvPr id="4" name="Grup 3"/>
          <p:cNvGrpSpPr/>
          <p:nvPr/>
        </p:nvGrpSpPr>
        <p:grpSpPr>
          <a:xfrm>
            <a:off x="8059232" y="3054151"/>
            <a:ext cx="4168769" cy="1226782"/>
            <a:chOff x="8059232" y="3054151"/>
            <a:chExt cx="4168769" cy="1226782"/>
          </a:xfrm>
        </p:grpSpPr>
        <p:sp>
          <p:nvSpPr>
            <p:cNvPr id="17" name="Dikdörtgen 16"/>
            <p:cNvSpPr/>
            <p:nvPr/>
          </p:nvSpPr>
          <p:spPr>
            <a:xfrm>
              <a:off x="9312000" y="3477854"/>
              <a:ext cx="2916000" cy="360000"/>
            </a:xfrm>
            <a:prstGeom prst="rect">
              <a:avLst/>
            </a:prstGeom>
            <a:gradFill>
              <a:gsLst>
                <a:gs pos="9000">
                  <a:srgbClr val="9999FF"/>
                </a:gs>
                <a:gs pos="100000">
                  <a:schemeClr val="bg1"/>
                </a:gs>
              </a:gsLst>
              <a:lin ang="10800000" scaled="1"/>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71488" defTabSz="450892"/>
              <a:endParaRPr lang="tr-TR" sz="1600" b="1" dirty="0">
                <a:solidFill>
                  <a:schemeClr val="tx1"/>
                </a:solidFill>
              </a:endParaRPr>
            </a:p>
          </p:txBody>
        </p:sp>
        <p:pic>
          <p:nvPicPr>
            <p:cNvPr id="12" name="Resim 11" descr="tasarimci-aktas-kirklareli-nin-renklerini_o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059232" y="3054151"/>
              <a:ext cx="1080000" cy="1068297"/>
            </a:xfrm>
            <a:prstGeom prst="rect">
              <a:avLst/>
            </a:prstGeom>
            <a:noFill/>
            <a:ln>
              <a:noFill/>
            </a:ln>
          </p:spPr>
        </p:pic>
        <p:sp>
          <p:nvSpPr>
            <p:cNvPr id="13" name="Dikdörtgen 12"/>
            <p:cNvSpPr/>
            <p:nvPr/>
          </p:nvSpPr>
          <p:spPr>
            <a:xfrm>
              <a:off x="9349826" y="3078992"/>
              <a:ext cx="2878175" cy="276999"/>
            </a:xfrm>
            <a:prstGeom prst="rect">
              <a:avLst/>
            </a:prstGeom>
          </p:spPr>
          <p:txBody>
            <a:bodyPr wrap="square" lIns="180000">
              <a:spAutoFit/>
            </a:bodyPr>
            <a:lstStyle/>
            <a:p>
              <a:pPr indent="-88900">
                <a:spcBef>
                  <a:spcPts val="600"/>
                </a:spcBef>
                <a:buClr>
                  <a:srgbClr val="6666FF"/>
                </a:buClr>
                <a:tabLst>
                  <a:tab pos="266700" algn="l"/>
                </a:tabLst>
              </a:pPr>
              <a:r>
                <a:rPr lang="tr-TR" sz="1200" b="1" spc="300" dirty="0">
                  <a:solidFill>
                    <a:schemeClr val="bg1">
                      <a:lumMod val="65000"/>
                    </a:schemeClr>
                  </a:solidFill>
                </a:rPr>
                <a:t>Kırklareli Üniversitesi</a:t>
              </a:r>
            </a:p>
          </p:txBody>
        </p:sp>
        <p:sp>
          <p:nvSpPr>
            <p:cNvPr id="2" name="Dikdörtgen 1"/>
            <p:cNvSpPr/>
            <p:nvPr/>
          </p:nvSpPr>
          <p:spPr>
            <a:xfrm>
              <a:off x="9426273" y="4003934"/>
              <a:ext cx="2682145" cy="276999"/>
            </a:xfrm>
            <a:prstGeom prst="rect">
              <a:avLst/>
            </a:prstGeom>
          </p:spPr>
          <p:txBody>
            <a:bodyPr wrap="none">
              <a:spAutoFit/>
            </a:bodyPr>
            <a:lstStyle/>
            <a:p>
              <a:pPr marL="542925" indent="-542925">
                <a:buClr>
                  <a:srgbClr val="6666FF"/>
                </a:buClr>
              </a:pPr>
              <a:r>
                <a:rPr lang="tr-TR" sz="1200" i="1" spc="500" dirty="0">
                  <a:solidFill>
                    <a:srgbClr val="9A9AE6"/>
                  </a:solidFill>
                  <a:latin typeface="Harlow Solid Italic" panose="04030604020F02020D02" pitchFamily="82" charset="0"/>
                </a:rPr>
                <a:t>Bilgeliğe Yolculuk…</a:t>
              </a:r>
            </a:p>
          </p:txBody>
        </p:sp>
      </p:gr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252518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Anabilim Dalları ve Akademik Personel</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10</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4333174"/>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Yönetim Bilimleri Anabilim Dalı</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Dr. </a:t>
            </a:r>
            <a:r>
              <a:rPr lang="tr-TR" dirty="0" err="1"/>
              <a:t>Öğr</a:t>
            </a:r>
            <a:r>
              <a:rPr lang="tr-TR" dirty="0"/>
              <a:t>. Üyesi Oğuz KAAN </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Arş. Gör. Burçak PARLAK</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Arş. Gör. Oğuzhan KOCA (Görevlendirme)</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Kentleşme ve Çevre Sorunları Anabilim Dalı</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Doç. Dr. Kadriye Eylem ÖZKAYA LASSALLE</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Dr. Öğr. Üyesi Sezgin SEZGİN</a:t>
            </a:r>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27990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Anabilim Dalları ve Akademik Personel</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11</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4333174"/>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Hukuk Bilimleri Anabilim Dalı</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Doç. Dr. İskender GÜMÜŞ (Bölüm Başkanı)</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Dr. Öğr. Üyesi Aygül KIZILAY GÜNEYLİOĞLU</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Arş. Gör. Dr. Adem TAFRAN</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Arş. Gör İlknur GÜL</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Arş. Gör. Enis DUMAN</a:t>
            </a:r>
          </a:p>
          <a:p>
            <a:pPr marL="1265238" lvl="1" indent="-265113" algn="just">
              <a:lnSpc>
                <a:spcPct val="150000"/>
              </a:lnSpc>
              <a:spcBef>
                <a:spcPts val="1200"/>
              </a:spcBef>
              <a:spcAft>
                <a:spcPts val="600"/>
              </a:spcAft>
              <a:buClr>
                <a:srgbClr val="6666FF"/>
              </a:buClr>
            </a:pPr>
            <a:endParaRPr lang="tr-TR" dirty="0"/>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279905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Bölümden Mezun Bir Öğrencinin Sahip Olacağı Yeterlikler</a:t>
            </a: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12</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11641476" cy="5909310"/>
          </a:xfrm>
          <a:prstGeom prst="rect">
            <a:avLst/>
          </a:prstGeom>
        </p:spPr>
        <p:txBody>
          <a:bodyPr wrap="square">
            <a:spAutoFit/>
          </a:bodyPr>
          <a:lstStyle/>
          <a:p>
            <a:pPr marL="808038" lvl="0" indent="-265113" algn="just">
              <a:spcBef>
                <a:spcPts val="1200"/>
              </a:spcBef>
              <a:spcAft>
                <a:spcPts val="600"/>
              </a:spcAft>
              <a:buClr>
                <a:srgbClr val="6666FF"/>
              </a:buClr>
              <a:buFont typeface="Wingdings" panose="05000000000000000000" pitchFamily="2" charset="2"/>
              <a:buChar char="§"/>
            </a:pPr>
            <a:r>
              <a:rPr lang="tr-TR" sz="1200" dirty="0"/>
              <a:t>Siyaset Bilimi ve Kamu Yönetimine ilişkin genel bilgi birikimini, temel teori ve uygulamalar çerçevesinde derinleştirmek.</a:t>
            </a:r>
          </a:p>
          <a:p>
            <a:pPr marL="808038" lvl="0" indent="-265113" algn="just">
              <a:spcBef>
                <a:spcPts val="1200"/>
              </a:spcBef>
              <a:spcAft>
                <a:spcPts val="600"/>
              </a:spcAft>
              <a:buClr>
                <a:srgbClr val="6666FF"/>
              </a:buClr>
              <a:buFont typeface="Wingdings" panose="05000000000000000000" pitchFamily="2" charset="2"/>
              <a:buChar char="§"/>
            </a:pPr>
            <a:r>
              <a:rPr lang="tr-TR" sz="1200" dirty="0"/>
              <a:t>Siyaset Bilimi ve Kamu Yönetimi alanına ilişkin güncel ve karmaşık konulara farklı açılımlar sağlayacak yeni bilimsel yöntemler geliştirebilmek, farklı disiplinlerde geliştirilen yöntemleri alana uyarlayabilmek.</a:t>
            </a:r>
          </a:p>
          <a:p>
            <a:pPr marL="808038" lvl="0" indent="-265113" algn="just">
              <a:spcBef>
                <a:spcPts val="1200"/>
              </a:spcBef>
              <a:spcAft>
                <a:spcPts val="600"/>
              </a:spcAft>
              <a:buClr>
                <a:srgbClr val="6666FF"/>
              </a:buClr>
              <a:buFont typeface="Wingdings" panose="05000000000000000000" pitchFamily="2" charset="2"/>
              <a:buChar char="§"/>
            </a:pPr>
            <a:r>
              <a:rPr lang="tr-TR" sz="1200" dirty="0"/>
              <a:t>Kamu hukuku mevzuatına olduğu kadar özel hukuk mevzuatına da hâkim, mevzuat değişikliklerini takip ederek mevzuatı yorumlayabilmek ve uygulamaya aktarabilmek.</a:t>
            </a:r>
          </a:p>
          <a:p>
            <a:pPr marL="808038" lvl="0" indent="-265113">
              <a:spcBef>
                <a:spcPts val="1200"/>
              </a:spcBef>
              <a:spcAft>
                <a:spcPts val="600"/>
              </a:spcAft>
              <a:buClr>
                <a:srgbClr val="6666FF"/>
              </a:buClr>
              <a:buFont typeface="Wingdings" panose="05000000000000000000" pitchFamily="2" charset="2"/>
              <a:buChar char="§"/>
            </a:pPr>
            <a:r>
              <a:rPr lang="tr-TR" sz="1200" dirty="0"/>
              <a:t>Özgün ve yeni bilgileri analiz, sentez ve değerlendirmelerle siyaset bilimi ve kamu yönetimi alanında kullanabilmek</a:t>
            </a:r>
          </a:p>
          <a:p>
            <a:pPr marL="808038" indent="-265113">
              <a:spcBef>
                <a:spcPts val="1200"/>
              </a:spcBef>
              <a:spcAft>
                <a:spcPts val="600"/>
              </a:spcAft>
              <a:buClr>
                <a:srgbClr val="6666FF"/>
              </a:buClr>
              <a:buFont typeface="Wingdings" panose="05000000000000000000" pitchFamily="2" charset="2"/>
              <a:buChar char="§"/>
            </a:pPr>
            <a:r>
              <a:rPr lang="tr-TR" sz="1200" dirty="0"/>
              <a:t>Sorunlara ve olgulara çeşitli açılardan bakabilmek, çözüm önerileri üretebilmek, program ve karar taslaklarını hazırlama yeteneğine sahip olabilmek.</a:t>
            </a:r>
          </a:p>
          <a:p>
            <a:pPr marL="808038" indent="-265113">
              <a:spcBef>
                <a:spcPts val="1200"/>
              </a:spcBef>
              <a:spcAft>
                <a:spcPts val="600"/>
              </a:spcAft>
              <a:buClr>
                <a:srgbClr val="6666FF"/>
              </a:buClr>
              <a:buFont typeface="Wingdings" panose="05000000000000000000" pitchFamily="2" charset="2"/>
              <a:buChar char="§"/>
            </a:pPr>
            <a:r>
              <a:rPr lang="tr-TR" sz="1200" dirty="0"/>
              <a:t>Siyaset Bilimi ve Kamu Yönetiminin problemleri için çözüm alternatifleri önerebilmek ve bu alternatifleri kıyaslayabilmek.</a:t>
            </a:r>
          </a:p>
          <a:p>
            <a:pPr marL="808038" indent="-265113">
              <a:spcBef>
                <a:spcPts val="1200"/>
              </a:spcBef>
              <a:spcAft>
                <a:spcPts val="600"/>
              </a:spcAft>
              <a:buClr>
                <a:srgbClr val="6666FF"/>
              </a:buClr>
              <a:buFont typeface="Wingdings" panose="05000000000000000000" pitchFamily="2" charset="2"/>
              <a:buChar char="§"/>
            </a:pPr>
            <a:r>
              <a:rPr lang="tr-TR" sz="1200" dirty="0"/>
              <a:t>Kamu kurum ve kuruluşları, siyasi kurumlar, özel sektör ve sivil toplum örgütlerinin insan kaynakları, halkla ilişkiler, mali yönetim ve denetim gibi yönetim alanlarının çeşitli düzeylerinde görev alabilecek nitelikleri kazanmak.</a:t>
            </a:r>
          </a:p>
          <a:p>
            <a:pPr marL="808038" indent="-265113">
              <a:spcBef>
                <a:spcPts val="1200"/>
              </a:spcBef>
              <a:spcAft>
                <a:spcPts val="600"/>
              </a:spcAft>
              <a:buClr>
                <a:srgbClr val="6666FF"/>
              </a:buClr>
              <a:buFont typeface="Wingdings" panose="05000000000000000000" pitchFamily="2" charset="2"/>
              <a:buChar char="§"/>
            </a:pPr>
            <a:r>
              <a:rPr lang="tr-TR" sz="1200" dirty="0"/>
              <a:t>Bilişim teknolojileri, temel bilgisayar programları ve yönetim alanıyla ilgili bilgi sistemleri ile bu alandaki yenilikleri takip etme ve bunları etkili bir şekilde kullanabilmek </a:t>
            </a:r>
          </a:p>
          <a:p>
            <a:pPr marL="808038" indent="-265113">
              <a:spcBef>
                <a:spcPts val="1200"/>
              </a:spcBef>
              <a:spcAft>
                <a:spcPts val="600"/>
              </a:spcAft>
              <a:buClr>
                <a:srgbClr val="6666FF"/>
              </a:buClr>
              <a:buFont typeface="Wingdings" panose="05000000000000000000" pitchFamily="2" charset="2"/>
              <a:buChar char="§"/>
            </a:pPr>
            <a:r>
              <a:rPr lang="tr-TR" sz="1200" dirty="0"/>
              <a:t>Yönetim alanına yenilik getiren veya yeni bir bilimsel yöntemin geliştirilmesi konusunda ulusal ve uluslar arası yayın yapmak. </a:t>
            </a:r>
            <a:br>
              <a:rPr lang="tr-TR" dirty="0"/>
            </a:br>
            <a:r>
              <a:rPr lang="tr-TR" dirty="0"/>
              <a:t> </a:t>
            </a:r>
            <a:br>
              <a:rPr lang="tr-TR" dirty="0"/>
            </a:br>
            <a:r>
              <a:rPr lang="tr-TR" dirty="0"/>
              <a:t> </a:t>
            </a:r>
            <a:br>
              <a:rPr lang="tr-TR" dirty="0"/>
            </a:br>
            <a:r>
              <a:rPr lang="tr-TR" dirty="0"/>
              <a:t> </a:t>
            </a:r>
            <a:br>
              <a:rPr lang="tr-TR" dirty="0"/>
            </a:br>
            <a:r>
              <a:rPr lang="tr-TR" dirty="0"/>
              <a:t> </a:t>
            </a:r>
            <a:br>
              <a:rPr lang="tr-TR" dirty="0"/>
            </a:br>
            <a:endParaRPr lang="tr-TR" dirty="0"/>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361817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marL="0" marR="0" lvl="0" indent="266700" algn="l" defTabSz="466768"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150" normalizeH="0" baseline="0" noProof="0" dirty="0">
                <a:ln>
                  <a:noFill/>
                </a:ln>
                <a:solidFill>
                  <a:srgbClr val="6666FF"/>
                </a:solidFill>
                <a:effectLst/>
                <a:uLnTx/>
                <a:uFillTx/>
                <a:latin typeface="Century Gothic"/>
                <a:ea typeface="+mn-ea"/>
                <a:cs typeface="+mn-cs"/>
              </a:rPr>
              <a:t>Çift Anadal Uygulaması</a:t>
            </a: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marL="0" marR="0" lvl="0" indent="0" algn="ctr" defTabSz="450892" rtl="0" eaLnBrk="1" fontAlgn="auto" latinLnBrk="0" hangingPunct="1">
              <a:lnSpc>
                <a:spcPct val="100000"/>
              </a:lnSpc>
              <a:spcBef>
                <a:spcPts val="0"/>
              </a:spcBef>
              <a:spcAft>
                <a:spcPts val="0"/>
              </a:spcAft>
              <a:buClrTx/>
              <a:buSzTx/>
              <a:buFontTx/>
              <a:buNone/>
              <a:tabLst/>
              <a:defRPr/>
            </a:pPr>
            <a:fld id="{03EA5CAD-E8DB-4BD2-9D83-5FEB5CEE963A}" type="slidenum">
              <a:rPr kumimoji="0" lang="tr-TR" sz="1600" b="1" i="0" u="none" strike="noStrike" kern="1200" cap="none" spc="150" normalizeH="0" baseline="0" noProof="0">
                <a:ln>
                  <a:noFill/>
                </a:ln>
                <a:solidFill>
                  <a:prstClr val="white"/>
                </a:solidFill>
                <a:effectLst/>
                <a:uLnTx/>
                <a:uFillTx/>
                <a:latin typeface="Century Gothic"/>
                <a:ea typeface="+mn-ea"/>
                <a:cs typeface="+mn-cs"/>
              </a:rPr>
              <a:pPr marL="0" marR="0" lvl="0" indent="0" algn="ctr" defTabSz="450892" rtl="0" eaLnBrk="1" fontAlgn="auto" latinLnBrk="0" hangingPunct="1">
                <a:lnSpc>
                  <a:spcPct val="100000"/>
                </a:lnSpc>
                <a:spcBef>
                  <a:spcPts val="0"/>
                </a:spcBef>
                <a:spcAft>
                  <a:spcPts val="0"/>
                </a:spcAft>
                <a:buClrTx/>
                <a:buSzTx/>
                <a:buFontTx/>
                <a:buNone/>
                <a:tabLst/>
                <a:defRPr/>
              </a:pPr>
              <a:t>13</a:t>
            </a:fld>
            <a:endParaRPr kumimoji="0" lang="tr-TR" sz="1600" b="1" i="0" u="none" strike="noStrike" kern="1200" cap="none" spc="150" normalizeH="0" baseline="0" noProof="0" dirty="0">
              <a:ln>
                <a:noFill/>
              </a:ln>
              <a:solidFill>
                <a:prstClr val="white"/>
              </a:solidFill>
              <a:effectLst/>
              <a:uLnTx/>
              <a:uFillTx/>
              <a:latin typeface="Century Gothic"/>
              <a:ea typeface="+mn-ea"/>
              <a:cs typeface="+mn-cs"/>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marL="0" marR="0" lvl="0" indent="266700" algn="ctr" defTabSz="466768"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150" normalizeH="0" baseline="0" noProof="0" dirty="0">
                <a:ln>
                  <a:noFill/>
                </a:ln>
                <a:solidFill>
                  <a:srgbClr val="003366"/>
                </a:solidFill>
                <a:effectLst/>
                <a:uLnTx/>
                <a:uFillTx/>
                <a:latin typeface="Century Gothic"/>
                <a:ea typeface="+mn-ea"/>
                <a:cs typeface="+mn-cs"/>
              </a:rPr>
              <a:t>Siyaset Bilimi ve Kamu Yönetimi Bölümü &amp; </a:t>
            </a:r>
            <a:r>
              <a:rPr kumimoji="0" lang="tr-TR" sz="1400" b="0" i="0" u="none" strike="noStrike" kern="1200" cap="none" spc="150" normalizeH="0" baseline="0" noProof="0" dirty="0">
                <a:ln>
                  <a:noFill/>
                </a:ln>
                <a:solidFill>
                  <a:srgbClr val="6666FF"/>
                </a:solidFill>
                <a:effectLst/>
                <a:uLnTx/>
                <a:uFillTx/>
                <a:latin typeface="Century Gothic"/>
                <a:ea typeface="+mn-ea"/>
                <a:cs typeface="+mn-cs"/>
              </a:rPr>
              <a:t>Oryantasyon Programı</a:t>
            </a:r>
          </a:p>
        </p:txBody>
      </p:sp>
      <p:sp>
        <p:nvSpPr>
          <p:cNvPr id="12" name="Dikdörtgen 11"/>
          <p:cNvSpPr/>
          <p:nvPr/>
        </p:nvSpPr>
        <p:spPr>
          <a:xfrm>
            <a:off x="182662" y="1629718"/>
            <a:ext cx="11641476" cy="4108817"/>
          </a:xfrm>
          <a:prstGeom prst="rect">
            <a:avLst/>
          </a:prstGeom>
        </p:spPr>
        <p:txBody>
          <a:bodyPr wrap="square">
            <a:spAutoFit/>
          </a:bodyPr>
          <a:lstStyle/>
          <a:p>
            <a:pPr marL="808038" marR="0" lvl="0" indent="-265113" algn="just" defTabSz="914400" rtl="0" eaLnBrk="1" fontAlgn="auto" latinLnBrk="0" hangingPunct="1">
              <a:lnSpc>
                <a:spcPct val="100000"/>
              </a:lnSpc>
              <a:spcBef>
                <a:spcPts val="1200"/>
              </a:spcBef>
              <a:spcAft>
                <a:spcPts val="600"/>
              </a:spcAft>
              <a:buClr>
                <a:srgbClr val="6666FF"/>
              </a:buClr>
              <a:buSzTx/>
              <a:buFont typeface="Wingdings" panose="05000000000000000000" pitchFamily="2" charset="2"/>
              <a:buChar char="§"/>
              <a:tabLst/>
              <a:defRPr/>
            </a:pPr>
            <a:r>
              <a:rPr kumimoji="0" lang="tr-TR" sz="1200" b="0" i="0" u="none" strike="noStrike" kern="1200" cap="none" spc="0" normalizeH="0" baseline="0" noProof="0" dirty="0">
                <a:ln>
                  <a:noFill/>
                </a:ln>
                <a:solidFill>
                  <a:prstClr val="black"/>
                </a:solidFill>
                <a:effectLst/>
                <a:uLnTx/>
                <a:uFillTx/>
                <a:latin typeface="Century Gothic"/>
                <a:ea typeface="+mn-ea"/>
                <a:cs typeface="+mn-cs"/>
              </a:rPr>
              <a:t>Çift Anadal, öğrenim gördüğü </a:t>
            </a:r>
            <a:r>
              <a:rPr kumimoji="0" lang="tr-TR" sz="1200" b="0" i="0" u="none" strike="noStrike" kern="1200" cap="none" spc="0" normalizeH="0" baseline="0" noProof="0" dirty="0" err="1">
                <a:ln>
                  <a:noFill/>
                </a:ln>
                <a:solidFill>
                  <a:prstClr val="black"/>
                </a:solidFill>
                <a:effectLst/>
                <a:uLnTx/>
                <a:uFillTx/>
                <a:latin typeface="Century Gothic"/>
                <a:ea typeface="+mn-ea"/>
                <a:cs typeface="+mn-cs"/>
              </a:rPr>
              <a:t>önlisans</a:t>
            </a:r>
            <a:r>
              <a:rPr kumimoji="0" lang="tr-TR" sz="1200" b="0" i="0" u="none" strike="noStrike" kern="1200" cap="none" spc="0" normalizeH="0" baseline="0" noProof="0" dirty="0">
                <a:ln>
                  <a:noFill/>
                </a:ln>
                <a:solidFill>
                  <a:prstClr val="black"/>
                </a:solidFill>
                <a:effectLst/>
                <a:uLnTx/>
                <a:uFillTx/>
                <a:latin typeface="Century Gothic"/>
                <a:ea typeface="+mn-ea"/>
                <a:cs typeface="+mn-cs"/>
              </a:rPr>
              <a:t> ya da lisans programında üstün başarı gösteren öğrencilerin esas programlarına yakın içerikteki ikinci bir programın derslerini de başarıyla geçerek çift diploma almalarını sağlayan uygulamadır.</a:t>
            </a:r>
          </a:p>
          <a:p>
            <a:pPr marL="808038" marR="0" lvl="0" indent="-265113" algn="just" defTabSz="914400" rtl="0" eaLnBrk="1" fontAlgn="auto" latinLnBrk="0" hangingPunct="1">
              <a:lnSpc>
                <a:spcPct val="100000"/>
              </a:lnSpc>
              <a:spcBef>
                <a:spcPts val="1200"/>
              </a:spcBef>
              <a:spcAft>
                <a:spcPts val="600"/>
              </a:spcAft>
              <a:buClr>
                <a:srgbClr val="6666FF"/>
              </a:buClr>
              <a:buSzTx/>
              <a:buFont typeface="Wingdings" panose="05000000000000000000" pitchFamily="2" charset="2"/>
              <a:buChar char="§"/>
              <a:tabLst/>
              <a:defRPr/>
            </a:pPr>
            <a:r>
              <a:rPr lang="tr-TR" sz="1200" dirty="0">
                <a:solidFill>
                  <a:prstClr val="black"/>
                </a:solidFill>
                <a:latin typeface="Century Gothic"/>
              </a:rPr>
              <a:t>Üniversitemizde Siyaset Bilimi ve Kamu Yönetimi öğrencileri, </a:t>
            </a:r>
            <a:r>
              <a:rPr lang="tr-TR" sz="1200" b="1" dirty="0">
                <a:solidFill>
                  <a:prstClr val="black"/>
                </a:solidFill>
                <a:latin typeface="Century Gothic"/>
              </a:rPr>
              <a:t>Maliye</a:t>
            </a:r>
            <a:r>
              <a:rPr lang="tr-TR" sz="1200" dirty="0">
                <a:solidFill>
                  <a:prstClr val="black"/>
                </a:solidFill>
                <a:latin typeface="Century Gothic"/>
              </a:rPr>
              <a:t> lisans programında Çift Anadal yapabilmektedir.</a:t>
            </a:r>
          </a:p>
          <a:p>
            <a:pPr marL="808038" marR="0" lvl="0" indent="-265113" algn="just" defTabSz="914400" rtl="0" eaLnBrk="1" fontAlgn="auto" latinLnBrk="0" hangingPunct="1">
              <a:lnSpc>
                <a:spcPct val="100000"/>
              </a:lnSpc>
              <a:spcBef>
                <a:spcPts val="1200"/>
              </a:spcBef>
              <a:spcAft>
                <a:spcPts val="600"/>
              </a:spcAft>
              <a:buClr>
                <a:srgbClr val="6666FF"/>
              </a:buClr>
              <a:buSzTx/>
              <a:buFont typeface="Wingdings" panose="05000000000000000000" pitchFamily="2" charset="2"/>
              <a:buChar char="§"/>
              <a:tabLst/>
              <a:defRPr/>
            </a:pPr>
            <a:r>
              <a:rPr kumimoji="0" lang="tr-TR" sz="1200" b="0" i="0" u="none" strike="noStrike" kern="1200" cap="none" spc="0" normalizeH="0" baseline="0" noProof="0" dirty="0">
                <a:ln>
                  <a:noFill/>
                </a:ln>
                <a:solidFill>
                  <a:prstClr val="black"/>
                </a:solidFill>
                <a:effectLst/>
                <a:uLnTx/>
                <a:uFillTx/>
                <a:latin typeface="Century Gothic"/>
                <a:ea typeface="+mn-ea"/>
                <a:cs typeface="+mn-cs"/>
              </a:rPr>
              <a:t>Çift Anadal programlarına başvuruda öğrenciler lisans programlarında anadal lisans diploma programlarının en erken üçüncü yarıyıl, en geç dört yıllık </a:t>
            </a:r>
            <a:r>
              <a:rPr kumimoji="0" lang="tr-TR" sz="1200" b="0" i="0" u="none" strike="noStrike" kern="1200" cap="none" spc="0" normalizeH="0" baseline="0" noProof="0" dirty="0" err="1">
                <a:ln>
                  <a:noFill/>
                </a:ln>
                <a:solidFill>
                  <a:prstClr val="black"/>
                </a:solidFill>
                <a:effectLst/>
                <a:uLnTx/>
                <a:uFillTx/>
                <a:latin typeface="Century Gothic"/>
                <a:ea typeface="+mn-ea"/>
                <a:cs typeface="+mn-cs"/>
              </a:rPr>
              <a:t>progr</a:t>
            </a:r>
            <a:r>
              <a:rPr lang="tr-TR" sz="1200" dirty="0">
                <a:solidFill>
                  <a:prstClr val="black"/>
                </a:solidFill>
                <a:latin typeface="Century Gothic"/>
              </a:rPr>
              <a:t>amlarda beşinci yarıyıl başında başvurabilir. </a:t>
            </a:r>
          </a:p>
          <a:p>
            <a:pPr marL="808038" marR="0" lvl="0" indent="-265113" algn="just" defTabSz="914400" rtl="0" eaLnBrk="1" fontAlgn="auto" latinLnBrk="0" hangingPunct="1">
              <a:lnSpc>
                <a:spcPct val="100000"/>
              </a:lnSpc>
              <a:spcBef>
                <a:spcPts val="1200"/>
              </a:spcBef>
              <a:spcAft>
                <a:spcPts val="600"/>
              </a:spcAft>
              <a:buClr>
                <a:srgbClr val="6666FF"/>
              </a:buClr>
              <a:buSzTx/>
              <a:buFont typeface="Wingdings" panose="05000000000000000000" pitchFamily="2" charset="2"/>
              <a:buChar char="§"/>
              <a:tabLst/>
              <a:defRPr/>
            </a:pPr>
            <a:r>
              <a:rPr lang="tr-TR" sz="1200" dirty="0">
                <a:solidFill>
                  <a:prstClr val="black"/>
                </a:solidFill>
                <a:latin typeface="Century Gothic"/>
              </a:rPr>
              <a:t>Siyaset Bilimi ve Kamu Yönetimi Çift Anadal koordinatörü Arş. Gör. İlknur </a:t>
            </a:r>
            <a:r>
              <a:rPr lang="tr-TR" sz="1200" dirty="0" err="1">
                <a:solidFill>
                  <a:prstClr val="black"/>
                </a:solidFill>
                <a:latin typeface="Century Gothic"/>
              </a:rPr>
              <a:t>GÜL’dür</a:t>
            </a:r>
            <a:r>
              <a:rPr lang="tr-TR" sz="1200" dirty="0">
                <a:solidFill>
                  <a:prstClr val="black"/>
                </a:solidFill>
                <a:latin typeface="Century Gothic"/>
              </a:rPr>
              <a:t>. Detaylı bilgilere fakültemiz web sayfası üzerinden Hızlı Menü araçları içerisindeki Çift Anadal/Yan Dal sekmesinden ulaşabilirsiniz.</a:t>
            </a:r>
          </a:p>
          <a:p>
            <a:pPr marL="808038" marR="0" lvl="0" indent="-265113" algn="just" defTabSz="914400" rtl="0" eaLnBrk="1" fontAlgn="auto" latinLnBrk="0" hangingPunct="1">
              <a:lnSpc>
                <a:spcPct val="100000"/>
              </a:lnSpc>
              <a:spcBef>
                <a:spcPts val="1200"/>
              </a:spcBef>
              <a:spcAft>
                <a:spcPts val="600"/>
              </a:spcAft>
              <a:buClr>
                <a:srgbClr val="6666FF"/>
              </a:buClr>
              <a:buSzTx/>
              <a:buFont typeface="Wingdings" panose="05000000000000000000" pitchFamily="2" charset="2"/>
              <a:buChar char="§"/>
              <a:tabLst/>
              <a:defRPr/>
            </a:pPr>
            <a:endParaRPr lang="tr-TR" sz="1200" dirty="0">
              <a:solidFill>
                <a:prstClr val="black"/>
              </a:solidFill>
              <a:latin typeface="Century Gothic"/>
            </a:endParaRPr>
          </a:p>
          <a:p>
            <a:pPr marL="808038" marR="0" lvl="0" indent="-265113" algn="just" defTabSz="914400" rtl="0" eaLnBrk="1" fontAlgn="auto" latinLnBrk="0" hangingPunct="1">
              <a:lnSpc>
                <a:spcPct val="100000"/>
              </a:lnSpc>
              <a:spcBef>
                <a:spcPts val="1200"/>
              </a:spcBef>
              <a:spcAft>
                <a:spcPts val="600"/>
              </a:spcAft>
              <a:buClr>
                <a:srgbClr val="6666FF"/>
              </a:buClr>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entury Gothic"/>
                <a:ea typeface="+mn-ea"/>
                <a:cs typeface="+mn-cs"/>
              </a:rPr>
              <a:t> </a:t>
            </a:r>
            <a:br>
              <a:rPr kumimoji="0" lang="tr-TR" sz="1800" b="0" i="0" u="none" strike="noStrike" kern="1200" cap="none" spc="0" normalizeH="0" baseline="0" noProof="0" dirty="0">
                <a:ln>
                  <a:noFill/>
                </a:ln>
                <a:solidFill>
                  <a:prstClr val="black"/>
                </a:solidFill>
                <a:effectLst/>
                <a:uLnTx/>
                <a:uFillTx/>
                <a:latin typeface="Century Gothic"/>
                <a:ea typeface="+mn-ea"/>
                <a:cs typeface="+mn-cs"/>
              </a:rPr>
            </a:br>
            <a:r>
              <a:rPr kumimoji="0" lang="tr-TR" sz="1800" b="0" i="0" u="none" strike="noStrike" kern="1200" cap="none" spc="0" normalizeH="0" baseline="0" noProof="0" dirty="0">
                <a:ln>
                  <a:noFill/>
                </a:ln>
                <a:solidFill>
                  <a:prstClr val="black"/>
                </a:solidFill>
                <a:effectLst/>
                <a:uLnTx/>
                <a:uFillTx/>
                <a:latin typeface="Century Gothic"/>
                <a:ea typeface="+mn-ea"/>
                <a:cs typeface="+mn-cs"/>
              </a:rPr>
              <a:t> </a:t>
            </a:r>
            <a:br>
              <a:rPr kumimoji="0" lang="tr-TR" sz="1800" b="0" i="0" u="none" strike="noStrike" kern="1200" cap="none" spc="0" normalizeH="0" baseline="0" noProof="0" dirty="0">
                <a:ln>
                  <a:noFill/>
                </a:ln>
                <a:solidFill>
                  <a:prstClr val="black"/>
                </a:solidFill>
                <a:effectLst/>
                <a:uLnTx/>
                <a:uFillTx/>
                <a:latin typeface="Century Gothic"/>
                <a:ea typeface="+mn-ea"/>
                <a:cs typeface="+mn-cs"/>
              </a:rPr>
            </a:br>
            <a:r>
              <a:rPr kumimoji="0" lang="tr-TR" sz="1800" b="0" i="0" u="none" strike="noStrike" kern="1200" cap="none" spc="0" normalizeH="0" baseline="0" noProof="0" dirty="0">
                <a:ln>
                  <a:noFill/>
                </a:ln>
                <a:solidFill>
                  <a:prstClr val="black"/>
                </a:solidFill>
                <a:effectLst/>
                <a:uLnTx/>
                <a:uFillTx/>
                <a:latin typeface="Century Gothic"/>
                <a:ea typeface="+mn-ea"/>
                <a:cs typeface="+mn-cs"/>
              </a:rPr>
              <a:t> </a:t>
            </a:r>
            <a:br>
              <a:rPr kumimoji="0" lang="tr-TR" sz="1800" b="0" i="0" u="none" strike="noStrike" kern="1200" cap="none" spc="0" normalizeH="0" baseline="0" noProof="0" dirty="0">
                <a:ln>
                  <a:noFill/>
                </a:ln>
                <a:solidFill>
                  <a:prstClr val="black"/>
                </a:solidFill>
                <a:effectLst/>
                <a:uLnTx/>
                <a:uFillTx/>
                <a:latin typeface="Century Gothic"/>
                <a:ea typeface="+mn-ea"/>
                <a:cs typeface="+mn-cs"/>
              </a:rPr>
            </a:br>
            <a:r>
              <a:rPr kumimoji="0" lang="tr-TR" sz="1800" b="0" i="0" u="none" strike="noStrike" kern="1200" cap="none" spc="0" normalizeH="0" baseline="0" noProof="0" dirty="0">
                <a:ln>
                  <a:noFill/>
                </a:ln>
                <a:solidFill>
                  <a:prstClr val="black"/>
                </a:solidFill>
                <a:effectLst/>
                <a:uLnTx/>
                <a:uFillTx/>
                <a:latin typeface="Century Gothic"/>
                <a:ea typeface="+mn-ea"/>
                <a:cs typeface="+mn-cs"/>
              </a:rPr>
              <a:t> </a:t>
            </a:r>
            <a:br>
              <a:rPr kumimoji="0" lang="tr-TR" sz="1800" b="0" i="0" u="none" strike="noStrike" kern="1200" cap="none" spc="0" normalizeH="0" baseline="0" noProof="0" dirty="0">
                <a:ln>
                  <a:noFill/>
                </a:ln>
                <a:solidFill>
                  <a:prstClr val="black"/>
                </a:solidFill>
                <a:effectLst/>
                <a:uLnTx/>
                <a:uFillTx/>
                <a:latin typeface="Century Gothic"/>
                <a:ea typeface="+mn-ea"/>
                <a:cs typeface="+mn-cs"/>
              </a:rPr>
            </a:br>
            <a:endParaRPr kumimoji="0" lang="tr-T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4" name="Altbilgi Yer Tutucusu 1"/>
          <p:cNvSpPr>
            <a:spLocks noGrp="1"/>
          </p:cNvSpPr>
          <p:nvPr>
            <p:ph type="ftr" sz="quarter" idx="11"/>
          </p:nvPr>
        </p:nvSpPr>
        <p:spPr>
          <a:xfrm>
            <a:off x="8389516" y="6409074"/>
            <a:ext cx="3600000" cy="2596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2060"/>
                </a:solidFill>
                <a:effectLst/>
                <a:uLnTx/>
                <a:uFillTx/>
                <a:latin typeface="Century Gothic"/>
                <a:ea typeface="+mn-ea"/>
                <a:cs typeface="+mn-cs"/>
              </a:rPr>
              <a:t>Eğitim Öğretim Geliştirme Koordinatörlüğü-2022</a:t>
            </a:r>
          </a:p>
        </p:txBody>
      </p:sp>
      <p:pic>
        <p:nvPicPr>
          <p:cNvPr id="2" name="Resim 1">
            <a:extLst>
              <a:ext uri="{FF2B5EF4-FFF2-40B4-BE49-F238E27FC236}">
                <a16:creationId xmlns:a16="http://schemas.microsoft.com/office/drawing/2014/main" id="{BA4253D8-3BD3-AE52-4D35-F2CF439BB8EA}"/>
              </a:ext>
            </a:extLst>
          </p:cNvPr>
          <p:cNvPicPr>
            <a:picLocks noChangeAspect="1"/>
          </p:cNvPicPr>
          <p:nvPr/>
        </p:nvPicPr>
        <p:blipFill>
          <a:blip r:embed="rId2"/>
          <a:stretch>
            <a:fillRect/>
          </a:stretch>
        </p:blipFill>
        <p:spPr>
          <a:xfrm>
            <a:off x="2319337" y="3719743"/>
            <a:ext cx="7553325" cy="2877083"/>
          </a:xfrm>
          <a:prstGeom prst="rect">
            <a:avLst/>
          </a:prstGeom>
        </p:spPr>
      </p:pic>
    </p:spTree>
    <p:extLst>
      <p:ext uri="{BB962C8B-B14F-4D97-AF65-F5344CB8AC3E}">
        <p14:creationId xmlns:p14="http://schemas.microsoft.com/office/powerpoint/2010/main" val="3568498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marL="0" marR="0" lvl="0" indent="266700" algn="l" defTabSz="466768"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150" normalizeH="0" baseline="0" noProof="0" dirty="0">
                <a:ln>
                  <a:noFill/>
                </a:ln>
                <a:solidFill>
                  <a:srgbClr val="6666FF"/>
                </a:solidFill>
                <a:effectLst/>
                <a:uLnTx/>
                <a:uFillTx/>
                <a:latin typeface="Century Gothic"/>
                <a:ea typeface="+mn-ea"/>
                <a:cs typeface="+mn-cs"/>
              </a:rPr>
              <a:t>Yan Dal Uygulaması</a:t>
            </a: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marL="0" marR="0" lvl="0" indent="0" algn="ctr" defTabSz="450892" rtl="0" eaLnBrk="1" fontAlgn="auto" latinLnBrk="0" hangingPunct="1">
              <a:lnSpc>
                <a:spcPct val="100000"/>
              </a:lnSpc>
              <a:spcBef>
                <a:spcPts val="0"/>
              </a:spcBef>
              <a:spcAft>
                <a:spcPts val="0"/>
              </a:spcAft>
              <a:buClrTx/>
              <a:buSzTx/>
              <a:buFontTx/>
              <a:buNone/>
              <a:tabLst/>
              <a:defRPr/>
            </a:pPr>
            <a:fld id="{03EA5CAD-E8DB-4BD2-9D83-5FEB5CEE963A}" type="slidenum">
              <a:rPr kumimoji="0" lang="tr-TR" sz="1600" b="1" i="0" u="none" strike="noStrike" kern="1200" cap="none" spc="150" normalizeH="0" baseline="0" noProof="0">
                <a:ln>
                  <a:noFill/>
                </a:ln>
                <a:solidFill>
                  <a:prstClr val="white"/>
                </a:solidFill>
                <a:effectLst/>
                <a:uLnTx/>
                <a:uFillTx/>
                <a:latin typeface="Century Gothic"/>
                <a:ea typeface="+mn-ea"/>
                <a:cs typeface="+mn-cs"/>
              </a:rPr>
              <a:pPr marL="0" marR="0" lvl="0" indent="0" algn="ctr" defTabSz="450892" rtl="0" eaLnBrk="1" fontAlgn="auto" latinLnBrk="0" hangingPunct="1">
                <a:lnSpc>
                  <a:spcPct val="100000"/>
                </a:lnSpc>
                <a:spcBef>
                  <a:spcPts val="0"/>
                </a:spcBef>
                <a:spcAft>
                  <a:spcPts val="0"/>
                </a:spcAft>
                <a:buClrTx/>
                <a:buSzTx/>
                <a:buFontTx/>
                <a:buNone/>
                <a:tabLst/>
                <a:defRPr/>
              </a:pPr>
              <a:t>14</a:t>
            </a:fld>
            <a:endParaRPr kumimoji="0" lang="tr-TR" sz="1600" b="1" i="0" u="none" strike="noStrike" kern="1200" cap="none" spc="150" normalizeH="0" baseline="0" noProof="0" dirty="0">
              <a:ln>
                <a:noFill/>
              </a:ln>
              <a:solidFill>
                <a:prstClr val="white"/>
              </a:solidFill>
              <a:effectLst/>
              <a:uLnTx/>
              <a:uFillTx/>
              <a:latin typeface="Century Gothic"/>
              <a:ea typeface="+mn-ea"/>
              <a:cs typeface="+mn-cs"/>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marL="0" marR="0" lvl="0" indent="266700" algn="ctr" defTabSz="466768"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150" normalizeH="0" baseline="0" noProof="0" dirty="0">
                <a:ln>
                  <a:noFill/>
                </a:ln>
                <a:solidFill>
                  <a:srgbClr val="003366"/>
                </a:solidFill>
                <a:effectLst/>
                <a:uLnTx/>
                <a:uFillTx/>
                <a:latin typeface="Century Gothic"/>
                <a:ea typeface="+mn-ea"/>
                <a:cs typeface="+mn-cs"/>
              </a:rPr>
              <a:t>Siyaset Bilimi ve Kamu Yönetimi Bölümü &amp; </a:t>
            </a:r>
            <a:r>
              <a:rPr kumimoji="0" lang="tr-TR" sz="1400" b="0" i="0" u="none" strike="noStrike" kern="1200" cap="none" spc="150" normalizeH="0" baseline="0" noProof="0" dirty="0">
                <a:ln>
                  <a:noFill/>
                </a:ln>
                <a:solidFill>
                  <a:srgbClr val="6666FF"/>
                </a:solidFill>
                <a:effectLst/>
                <a:uLnTx/>
                <a:uFillTx/>
                <a:latin typeface="Century Gothic"/>
                <a:ea typeface="+mn-ea"/>
                <a:cs typeface="+mn-cs"/>
              </a:rPr>
              <a:t>Oryantasyon Programı</a:t>
            </a:r>
          </a:p>
        </p:txBody>
      </p:sp>
      <p:sp>
        <p:nvSpPr>
          <p:cNvPr id="12" name="Dikdörtgen 11"/>
          <p:cNvSpPr/>
          <p:nvPr/>
        </p:nvSpPr>
        <p:spPr>
          <a:xfrm>
            <a:off x="182662" y="1629718"/>
            <a:ext cx="11641476" cy="3508653"/>
          </a:xfrm>
          <a:prstGeom prst="rect">
            <a:avLst/>
          </a:prstGeom>
        </p:spPr>
        <p:txBody>
          <a:bodyPr wrap="square">
            <a:spAutoFit/>
          </a:bodyPr>
          <a:lstStyle/>
          <a:p>
            <a:pPr marL="808038" marR="0" lvl="0" indent="-265113" algn="just" defTabSz="914400" rtl="0" eaLnBrk="1" fontAlgn="auto" latinLnBrk="0" hangingPunct="1">
              <a:lnSpc>
                <a:spcPct val="100000"/>
              </a:lnSpc>
              <a:spcBef>
                <a:spcPts val="1200"/>
              </a:spcBef>
              <a:spcAft>
                <a:spcPts val="600"/>
              </a:spcAft>
              <a:buClr>
                <a:srgbClr val="6666FF"/>
              </a:buClr>
              <a:buSzTx/>
              <a:buFont typeface="Wingdings" panose="05000000000000000000" pitchFamily="2" charset="2"/>
              <a:buChar char="§"/>
              <a:tabLst/>
              <a:defRPr/>
            </a:pPr>
            <a:r>
              <a:rPr kumimoji="0" lang="tr-TR" sz="1200" b="0" i="0" u="none" strike="noStrike" kern="1200" cap="none" spc="0" normalizeH="0" baseline="0" noProof="0" dirty="0">
                <a:ln>
                  <a:noFill/>
                </a:ln>
                <a:solidFill>
                  <a:prstClr val="black"/>
                </a:solidFill>
                <a:effectLst/>
                <a:uLnTx/>
                <a:uFillTx/>
                <a:latin typeface="Century Gothic"/>
                <a:ea typeface="+mn-ea"/>
                <a:cs typeface="+mn-cs"/>
              </a:rPr>
              <a:t>Yan dal, öğrenim gördüğü lisans programında üstün başarı gösteren öğrencilerin esas programlarına yakın içerikteki ikinci bir programın sınırlı sayıdaki derslerini alarak sertifika almaya hak kazanmalarını sağlayan uygulamadır.</a:t>
            </a:r>
          </a:p>
          <a:p>
            <a:pPr marL="808038" marR="0" lvl="0" indent="-265113" algn="just" defTabSz="914400" rtl="0" eaLnBrk="1" fontAlgn="auto" latinLnBrk="0" hangingPunct="1">
              <a:lnSpc>
                <a:spcPct val="100000"/>
              </a:lnSpc>
              <a:spcBef>
                <a:spcPts val="1200"/>
              </a:spcBef>
              <a:spcAft>
                <a:spcPts val="600"/>
              </a:spcAft>
              <a:buClr>
                <a:srgbClr val="6666FF"/>
              </a:buClr>
              <a:buSzTx/>
              <a:buFont typeface="Wingdings" panose="05000000000000000000" pitchFamily="2" charset="2"/>
              <a:buChar char="§"/>
              <a:tabLst/>
              <a:defRPr/>
            </a:pPr>
            <a:r>
              <a:rPr kumimoji="0" lang="tr-TR" sz="1200" b="0" i="0" u="none" strike="noStrike" kern="1200" cap="none" spc="0" normalizeH="0" baseline="0" noProof="0" dirty="0">
                <a:ln>
                  <a:noFill/>
                </a:ln>
                <a:solidFill>
                  <a:prstClr val="black"/>
                </a:solidFill>
                <a:effectLst/>
                <a:uLnTx/>
                <a:uFillTx/>
                <a:latin typeface="Century Gothic"/>
                <a:ea typeface="+mn-ea"/>
                <a:cs typeface="+mn-cs"/>
              </a:rPr>
              <a:t>Üniversitemizde Siyaset Bilimi ve Kamu Yönetimi öğrencileri, </a:t>
            </a:r>
            <a:r>
              <a:rPr kumimoji="0" lang="tr-TR" sz="1200" b="1" i="0" u="none" strike="noStrike" kern="1200" cap="none" spc="0" normalizeH="0" baseline="0" noProof="0" dirty="0">
                <a:ln>
                  <a:noFill/>
                </a:ln>
                <a:solidFill>
                  <a:prstClr val="black"/>
                </a:solidFill>
                <a:effectLst/>
                <a:uLnTx/>
                <a:uFillTx/>
                <a:latin typeface="Century Gothic"/>
                <a:ea typeface="+mn-ea"/>
                <a:cs typeface="+mn-cs"/>
              </a:rPr>
              <a:t>Şehir ve Bölge Planlama</a:t>
            </a:r>
            <a:r>
              <a:rPr kumimoji="0" lang="tr-TR" sz="1200" b="0" i="0" u="none" strike="noStrike" kern="1200" cap="none" spc="0" normalizeH="0" baseline="0" noProof="0" dirty="0">
                <a:ln>
                  <a:noFill/>
                </a:ln>
                <a:solidFill>
                  <a:prstClr val="black"/>
                </a:solidFill>
                <a:effectLst/>
                <a:uLnTx/>
                <a:uFillTx/>
                <a:latin typeface="Century Gothic"/>
                <a:ea typeface="+mn-ea"/>
                <a:cs typeface="+mn-cs"/>
              </a:rPr>
              <a:t> lisans programında Yan Dal yapabilmektedir.</a:t>
            </a:r>
          </a:p>
          <a:p>
            <a:pPr marL="808038" marR="0" lvl="0" indent="-265113" algn="just" defTabSz="914400" rtl="0" eaLnBrk="1" fontAlgn="auto" latinLnBrk="0" hangingPunct="1">
              <a:lnSpc>
                <a:spcPct val="100000"/>
              </a:lnSpc>
              <a:spcBef>
                <a:spcPts val="1200"/>
              </a:spcBef>
              <a:spcAft>
                <a:spcPts val="600"/>
              </a:spcAft>
              <a:buClr>
                <a:srgbClr val="6666FF"/>
              </a:buClr>
              <a:buSzTx/>
              <a:buFont typeface="Wingdings" panose="05000000000000000000" pitchFamily="2" charset="2"/>
              <a:buChar char="§"/>
              <a:tabLst/>
              <a:defRPr/>
            </a:pPr>
            <a:r>
              <a:rPr lang="tr-TR" sz="1200" dirty="0">
                <a:solidFill>
                  <a:prstClr val="black"/>
                </a:solidFill>
                <a:latin typeface="Century Gothic"/>
              </a:rPr>
              <a:t>Siyaset Bilimi ve Kamu Yönetimi Yan Dal koordinatörü Arş. Gör. İlknur </a:t>
            </a:r>
            <a:r>
              <a:rPr lang="tr-TR" sz="1200" dirty="0" err="1">
                <a:solidFill>
                  <a:prstClr val="black"/>
                </a:solidFill>
                <a:latin typeface="Century Gothic"/>
              </a:rPr>
              <a:t>GÜL’dür</a:t>
            </a:r>
            <a:r>
              <a:rPr lang="tr-TR" sz="1200" dirty="0">
                <a:solidFill>
                  <a:prstClr val="black"/>
                </a:solidFill>
                <a:latin typeface="Century Gothic"/>
              </a:rPr>
              <a:t>. Detaylı bilgilere fakültemiz web sayfası üzerinden Hızlı Menü araçları içerisindeki Çift Anadal/Yan Dal sekmesinden ulaşabilirsiniz.</a:t>
            </a:r>
          </a:p>
          <a:p>
            <a:pPr marL="808038" marR="0" lvl="0" indent="-265113" algn="just" defTabSz="914400" rtl="0" eaLnBrk="1" fontAlgn="auto" latinLnBrk="0" hangingPunct="1">
              <a:lnSpc>
                <a:spcPct val="100000"/>
              </a:lnSpc>
              <a:spcBef>
                <a:spcPts val="1200"/>
              </a:spcBef>
              <a:spcAft>
                <a:spcPts val="600"/>
              </a:spcAft>
              <a:buClr>
                <a:srgbClr val="6666FF"/>
              </a:buClr>
              <a:buSzTx/>
              <a:buFont typeface="Wingdings" panose="05000000000000000000" pitchFamily="2" charset="2"/>
              <a:buChar char="§"/>
              <a:tabLst/>
              <a:defRPr/>
            </a:pPr>
            <a:endParaRPr kumimoji="0" lang="tr-TR" sz="1200" b="0" i="0" u="none" strike="noStrike" kern="1200" cap="none" spc="0" normalizeH="0" baseline="0" noProof="0" dirty="0">
              <a:ln>
                <a:noFill/>
              </a:ln>
              <a:solidFill>
                <a:prstClr val="black"/>
              </a:solidFill>
              <a:effectLst/>
              <a:uLnTx/>
              <a:uFillTx/>
              <a:latin typeface="Century Gothic"/>
              <a:ea typeface="+mn-ea"/>
              <a:cs typeface="+mn-cs"/>
            </a:endParaRPr>
          </a:p>
          <a:p>
            <a:pPr marL="808038" marR="0" lvl="0" indent="-265113" algn="just" defTabSz="914400" rtl="0" eaLnBrk="1" fontAlgn="auto" latinLnBrk="0" hangingPunct="1">
              <a:lnSpc>
                <a:spcPct val="100000"/>
              </a:lnSpc>
              <a:spcBef>
                <a:spcPts val="1200"/>
              </a:spcBef>
              <a:spcAft>
                <a:spcPts val="600"/>
              </a:spcAft>
              <a:buClr>
                <a:srgbClr val="6666FF"/>
              </a:buClr>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Century Gothic"/>
                <a:ea typeface="+mn-ea"/>
                <a:cs typeface="+mn-cs"/>
              </a:rPr>
              <a:t> </a:t>
            </a:r>
            <a:br>
              <a:rPr kumimoji="0" lang="tr-TR" sz="1800" b="0" i="0" u="none" strike="noStrike" kern="1200" cap="none" spc="0" normalizeH="0" baseline="0" noProof="0" dirty="0">
                <a:ln>
                  <a:noFill/>
                </a:ln>
                <a:solidFill>
                  <a:prstClr val="black"/>
                </a:solidFill>
                <a:effectLst/>
                <a:uLnTx/>
                <a:uFillTx/>
                <a:latin typeface="Century Gothic"/>
                <a:ea typeface="+mn-ea"/>
                <a:cs typeface="+mn-cs"/>
              </a:rPr>
            </a:br>
            <a:r>
              <a:rPr kumimoji="0" lang="tr-TR" sz="1800" b="0" i="0" u="none" strike="noStrike" kern="1200" cap="none" spc="0" normalizeH="0" baseline="0" noProof="0" dirty="0">
                <a:ln>
                  <a:noFill/>
                </a:ln>
                <a:solidFill>
                  <a:prstClr val="black"/>
                </a:solidFill>
                <a:effectLst/>
                <a:uLnTx/>
                <a:uFillTx/>
                <a:latin typeface="Century Gothic"/>
                <a:ea typeface="+mn-ea"/>
                <a:cs typeface="+mn-cs"/>
              </a:rPr>
              <a:t> </a:t>
            </a:r>
            <a:br>
              <a:rPr kumimoji="0" lang="tr-TR" sz="1800" b="0" i="0" u="none" strike="noStrike" kern="1200" cap="none" spc="0" normalizeH="0" baseline="0" noProof="0" dirty="0">
                <a:ln>
                  <a:noFill/>
                </a:ln>
                <a:solidFill>
                  <a:prstClr val="black"/>
                </a:solidFill>
                <a:effectLst/>
                <a:uLnTx/>
                <a:uFillTx/>
                <a:latin typeface="Century Gothic"/>
                <a:ea typeface="+mn-ea"/>
                <a:cs typeface="+mn-cs"/>
              </a:rPr>
            </a:br>
            <a:r>
              <a:rPr kumimoji="0" lang="tr-TR" sz="1800" b="0" i="0" u="none" strike="noStrike" kern="1200" cap="none" spc="0" normalizeH="0" baseline="0" noProof="0" dirty="0">
                <a:ln>
                  <a:noFill/>
                </a:ln>
                <a:solidFill>
                  <a:prstClr val="black"/>
                </a:solidFill>
                <a:effectLst/>
                <a:uLnTx/>
                <a:uFillTx/>
                <a:latin typeface="Century Gothic"/>
                <a:ea typeface="+mn-ea"/>
                <a:cs typeface="+mn-cs"/>
              </a:rPr>
              <a:t> </a:t>
            </a:r>
            <a:br>
              <a:rPr kumimoji="0" lang="tr-TR" sz="1800" b="0" i="0" u="none" strike="noStrike" kern="1200" cap="none" spc="0" normalizeH="0" baseline="0" noProof="0" dirty="0">
                <a:ln>
                  <a:noFill/>
                </a:ln>
                <a:solidFill>
                  <a:prstClr val="black"/>
                </a:solidFill>
                <a:effectLst/>
                <a:uLnTx/>
                <a:uFillTx/>
                <a:latin typeface="Century Gothic"/>
                <a:ea typeface="+mn-ea"/>
                <a:cs typeface="+mn-cs"/>
              </a:rPr>
            </a:br>
            <a:r>
              <a:rPr kumimoji="0" lang="tr-TR" sz="1800" b="0" i="0" u="none" strike="noStrike" kern="1200" cap="none" spc="0" normalizeH="0" baseline="0" noProof="0" dirty="0">
                <a:ln>
                  <a:noFill/>
                </a:ln>
                <a:solidFill>
                  <a:prstClr val="black"/>
                </a:solidFill>
                <a:effectLst/>
                <a:uLnTx/>
                <a:uFillTx/>
                <a:latin typeface="Century Gothic"/>
                <a:ea typeface="+mn-ea"/>
                <a:cs typeface="+mn-cs"/>
              </a:rPr>
              <a:t> </a:t>
            </a:r>
            <a:br>
              <a:rPr kumimoji="0" lang="tr-TR" sz="1800" b="0" i="0" u="none" strike="noStrike" kern="1200" cap="none" spc="0" normalizeH="0" baseline="0" noProof="0" dirty="0">
                <a:ln>
                  <a:noFill/>
                </a:ln>
                <a:solidFill>
                  <a:prstClr val="black"/>
                </a:solidFill>
                <a:effectLst/>
                <a:uLnTx/>
                <a:uFillTx/>
                <a:latin typeface="Century Gothic"/>
                <a:ea typeface="+mn-ea"/>
                <a:cs typeface="+mn-cs"/>
              </a:rPr>
            </a:br>
            <a:endParaRPr kumimoji="0" lang="tr-T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4" name="Altbilgi Yer Tutucusu 1"/>
          <p:cNvSpPr>
            <a:spLocks noGrp="1"/>
          </p:cNvSpPr>
          <p:nvPr>
            <p:ph type="ftr" sz="quarter" idx="11"/>
          </p:nvPr>
        </p:nvSpPr>
        <p:spPr>
          <a:xfrm>
            <a:off x="8389516" y="6409074"/>
            <a:ext cx="3600000" cy="2596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2060"/>
                </a:solidFill>
                <a:effectLst/>
                <a:uLnTx/>
                <a:uFillTx/>
                <a:latin typeface="Century Gothic"/>
                <a:ea typeface="+mn-ea"/>
                <a:cs typeface="+mn-cs"/>
              </a:rPr>
              <a:t>Eğitim Öğretim Geliştirme Koordinatörlüğü-2022</a:t>
            </a:r>
          </a:p>
        </p:txBody>
      </p:sp>
      <p:pic>
        <p:nvPicPr>
          <p:cNvPr id="3" name="Resim 2">
            <a:extLst>
              <a:ext uri="{FF2B5EF4-FFF2-40B4-BE49-F238E27FC236}">
                <a16:creationId xmlns:a16="http://schemas.microsoft.com/office/drawing/2014/main" id="{CB91B97C-4124-C830-E717-66676A941293}"/>
              </a:ext>
            </a:extLst>
          </p:cNvPr>
          <p:cNvPicPr>
            <a:picLocks noChangeAspect="1"/>
          </p:cNvPicPr>
          <p:nvPr/>
        </p:nvPicPr>
        <p:blipFill>
          <a:blip r:embed="rId2"/>
          <a:stretch>
            <a:fillRect/>
          </a:stretch>
        </p:blipFill>
        <p:spPr>
          <a:xfrm>
            <a:off x="2300287" y="3130004"/>
            <a:ext cx="7591425" cy="3408837"/>
          </a:xfrm>
          <a:prstGeom prst="rect">
            <a:avLst/>
          </a:prstGeom>
        </p:spPr>
      </p:pic>
    </p:spTree>
    <p:extLst>
      <p:ext uri="{BB962C8B-B14F-4D97-AF65-F5344CB8AC3E}">
        <p14:creationId xmlns:p14="http://schemas.microsoft.com/office/powerpoint/2010/main" val="397478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Bilimsel Araştırma ve Sosyal Sorumluluk Projeleri</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15</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Bölümü &amp; </a:t>
            </a:r>
            <a:r>
              <a:rPr lang="tr-TR" sz="1400" spc="150" dirty="0">
                <a:solidFill>
                  <a:srgbClr val="6666FF"/>
                </a:solidFill>
              </a:rPr>
              <a:t>Oryantasyon Programı</a:t>
            </a:r>
          </a:p>
        </p:txBody>
      </p:sp>
      <p:sp>
        <p:nvSpPr>
          <p:cNvPr id="12" name="Dikdörtgen 11"/>
          <p:cNvSpPr/>
          <p:nvPr/>
        </p:nvSpPr>
        <p:spPr>
          <a:xfrm>
            <a:off x="182661" y="1629718"/>
            <a:ext cx="8324263" cy="5164171"/>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Bölümle ilgili kulüpler:  </a:t>
            </a:r>
          </a:p>
          <a:p>
            <a:pPr marL="808038" lvl="0" indent="-265113" algn="just">
              <a:spcBef>
                <a:spcPts val="1200"/>
              </a:spcBef>
              <a:spcAft>
                <a:spcPts val="600"/>
              </a:spcAft>
              <a:buClr>
                <a:srgbClr val="6666FF"/>
              </a:buClr>
            </a:pPr>
            <a:r>
              <a:rPr lang="tr-TR" dirty="0">
                <a:latin typeface="Times New Roman" panose="02020603050405020304" pitchFamily="18" charset="0"/>
                <a:cs typeface="Times New Roman" panose="02020603050405020304" pitchFamily="18" charset="0"/>
              </a:rPr>
              <a:t>- Siyaset Bilimi Kulübü</a:t>
            </a:r>
          </a:p>
          <a:p>
            <a:pPr marL="808038" lvl="0" indent="-265113" algn="just">
              <a:spcBef>
                <a:spcPts val="1200"/>
              </a:spcBef>
              <a:spcAft>
                <a:spcPts val="600"/>
              </a:spcAft>
              <a:buClr>
                <a:srgbClr val="6666FF"/>
              </a:buClr>
            </a:pPr>
            <a:r>
              <a:rPr lang="tr-TR" dirty="0">
                <a:latin typeface="Times New Roman" panose="02020603050405020304" pitchFamily="18" charset="0"/>
                <a:cs typeface="Times New Roman" panose="02020603050405020304" pitchFamily="18" charset="0"/>
              </a:rPr>
              <a:t>	Danışmanı: Arş. Gör. Dr. Osman KOCAAGA</a:t>
            </a:r>
          </a:p>
          <a:p>
            <a:pPr marL="808038" lvl="0" indent="-265113" algn="just">
              <a:spcBef>
                <a:spcPts val="1200"/>
              </a:spcBef>
              <a:spcAft>
                <a:spcPts val="600"/>
              </a:spcAft>
              <a:buClr>
                <a:srgbClr val="6666FF"/>
              </a:buClr>
            </a:pPr>
            <a:r>
              <a:rPr lang="tr-TR" dirty="0">
                <a:latin typeface="Times New Roman" panose="02020603050405020304" pitchFamily="18" charset="0"/>
                <a:cs typeface="Times New Roman" panose="02020603050405020304" pitchFamily="18" charset="0"/>
              </a:rPr>
              <a:t>- Kampüs Radyo ve Televizyon Kulübü</a:t>
            </a:r>
          </a:p>
          <a:p>
            <a:pPr marL="808038" lvl="0" indent="-265113" algn="just">
              <a:spcBef>
                <a:spcPts val="1200"/>
              </a:spcBef>
              <a:spcAft>
                <a:spcPts val="600"/>
              </a:spcAft>
              <a:buClr>
                <a:srgbClr val="6666FF"/>
              </a:buClr>
            </a:pPr>
            <a:r>
              <a:rPr lang="tr-TR" dirty="0">
                <a:latin typeface="Times New Roman" panose="02020603050405020304" pitchFamily="18" charset="0"/>
                <a:cs typeface="Times New Roman" panose="02020603050405020304" pitchFamily="18" charset="0"/>
              </a:rPr>
              <a:t>	Danışmanı: Arş. Gör. Dr. Erhan ÖZŞEKER</a:t>
            </a:r>
          </a:p>
          <a:p>
            <a:pPr marL="808038" lvl="0" indent="-265113" algn="just">
              <a:spcBef>
                <a:spcPts val="1200"/>
              </a:spcBef>
              <a:spcAft>
                <a:spcPts val="600"/>
              </a:spcAft>
              <a:buClr>
                <a:srgbClr val="6666FF"/>
              </a:buClr>
            </a:pPr>
            <a:r>
              <a:rPr lang="tr-TR" dirty="0">
                <a:latin typeface="Times New Roman" panose="02020603050405020304" pitchFamily="18" charset="0"/>
                <a:cs typeface="Times New Roman" panose="02020603050405020304" pitchFamily="18" charset="0"/>
              </a:rPr>
              <a:t>- Ombudsmanlık Kulübü</a:t>
            </a:r>
          </a:p>
          <a:p>
            <a:pPr marL="808038" lvl="0" indent="-265113" algn="just">
              <a:spcBef>
                <a:spcPts val="1200"/>
              </a:spcBef>
              <a:spcAft>
                <a:spcPts val="600"/>
              </a:spcAft>
              <a:buClr>
                <a:srgbClr val="6666FF"/>
              </a:buClr>
            </a:pPr>
            <a:r>
              <a:rPr lang="tr-TR" dirty="0">
                <a:latin typeface="Times New Roman" panose="02020603050405020304" pitchFamily="18" charset="0"/>
                <a:cs typeface="Times New Roman" panose="02020603050405020304" pitchFamily="18" charset="0"/>
              </a:rPr>
              <a:t>	Danışmanı Dr. </a:t>
            </a:r>
            <a:r>
              <a:rPr lang="tr-TR" dirty="0" err="1">
                <a:latin typeface="Times New Roman" panose="02020603050405020304" pitchFamily="18" charset="0"/>
                <a:cs typeface="Times New Roman" panose="02020603050405020304" pitchFamily="18" charset="0"/>
              </a:rPr>
              <a:t>Öğr</a:t>
            </a:r>
            <a:r>
              <a:rPr lang="tr-TR" dirty="0">
                <a:latin typeface="Times New Roman" panose="02020603050405020304" pitchFamily="18" charset="0"/>
                <a:cs typeface="Times New Roman" panose="02020603050405020304" pitchFamily="18" charset="0"/>
              </a:rPr>
              <a:t>. Üyesi Toygar Sinan BAYKAN</a:t>
            </a:r>
          </a:p>
          <a:p>
            <a:pPr marL="808038" lvl="0" indent="-265113" algn="just">
              <a:spcBef>
                <a:spcPts val="1200"/>
              </a:spcBef>
              <a:spcAft>
                <a:spcPts val="600"/>
              </a:spcAft>
              <a:buClr>
                <a:srgbClr val="6666FF"/>
              </a:buClr>
            </a:pPr>
            <a:r>
              <a:rPr lang="tr-TR" dirty="0">
                <a:latin typeface="Times New Roman" panose="02020603050405020304" pitchFamily="18" charset="0"/>
                <a:cs typeface="Times New Roman" panose="02020603050405020304" pitchFamily="18" charset="0"/>
              </a:rPr>
              <a:t>-Genç Yankı Kulübü</a:t>
            </a:r>
          </a:p>
          <a:p>
            <a:pPr marL="808038" lvl="0" indent="-265113" algn="just">
              <a:spcBef>
                <a:spcPts val="1200"/>
              </a:spcBef>
              <a:spcAft>
                <a:spcPts val="600"/>
              </a:spcAft>
              <a:buClr>
                <a:srgbClr val="6666FF"/>
              </a:buClr>
            </a:pPr>
            <a:r>
              <a:rPr lang="tr-TR" dirty="0">
                <a:latin typeface="Times New Roman" panose="02020603050405020304" pitchFamily="18" charset="0"/>
                <a:cs typeface="Times New Roman" panose="02020603050405020304" pitchFamily="18" charset="0"/>
              </a:rPr>
              <a:t>	Danışmanı: Dr. Öğr. Üyesi Sezgin SEZGİN</a:t>
            </a:r>
          </a:p>
          <a:p>
            <a:pPr marL="808038" lvl="0" indent="-265113" algn="just">
              <a:lnSpc>
                <a:spcPct val="150000"/>
              </a:lnSpc>
              <a:spcBef>
                <a:spcPts val="1200"/>
              </a:spcBef>
              <a:spcAft>
                <a:spcPts val="600"/>
              </a:spcAft>
              <a:buClr>
                <a:srgbClr val="6666FF"/>
              </a:buClr>
            </a:pPr>
            <a:endParaRPr lang="tr-TR" dirty="0"/>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65219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 Verilen Dersler / Öğrencinin Seçebileceği Dersler</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5" name="Dikdörtgen 14"/>
          <p:cNvSpPr/>
          <p:nvPr/>
        </p:nvSpPr>
        <p:spPr>
          <a:xfrm>
            <a:off x="8688544" y="2744287"/>
            <a:ext cx="3300972" cy="2185214"/>
          </a:xfrm>
          <a:prstGeom prst="rect">
            <a:avLst/>
          </a:prstGeom>
        </p:spPr>
        <p:txBody>
          <a:bodyPr wrap="square" lIns="0" tIns="0" rIns="0" bIns="0" anchor="ctr" anchorCtr="0">
            <a:spAutoFit/>
          </a:bodyPr>
          <a:lstStyle/>
          <a:p>
            <a:pPr marL="266700" lvl="0" indent="-180975">
              <a:spcBef>
                <a:spcPts val="1200"/>
              </a:spcBef>
              <a:spcAft>
                <a:spcPts val="600"/>
              </a:spcAft>
              <a:buFontTx/>
              <a:buChar char="-"/>
            </a:pPr>
            <a:r>
              <a:rPr lang="tr-TR" sz="1600" dirty="0">
                <a:solidFill>
                  <a:srgbClr val="333399"/>
                </a:solidFill>
                <a:ea typeface="Calibri" panose="020F0502020204030204" pitchFamily="34" charset="0"/>
                <a:cs typeface="Times New Roman" panose="02020603050405020304" pitchFamily="18" charset="0"/>
              </a:rPr>
              <a:t>Ortak seçmeli dersler yönergesi :</a:t>
            </a:r>
          </a:p>
          <a:p>
            <a:pPr marL="266700" lvl="0" indent="-180975">
              <a:spcBef>
                <a:spcPts val="1200"/>
              </a:spcBef>
              <a:spcAft>
                <a:spcPts val="600"/>
              </a:spcAft>
              <a:buFontTx/>
              <a:buChar char="-"/>
            </a:pPr>
            <a:r>
              <a:rPr lang="tr-TR" sz="1600" dirty="0">
                <a:solidFill>
                  <a:srgbClr val="333399"/>
                </a:solidFill>
                <a:ea typeface="Calibri" panose="020F0502020204030204" pitchFamily="34" charset="0"/>
                <a:cs typeface="Times New Roman" panose="02020603050405020304" pitchFamily="18" charset="0"/>
              </a:rPr>
              <a:t>http://oidb.klu.edu.tr/dosyalar/birimler/oidb/dosyalar/dosya_ve_belgeler/ortak_secmeli_dersler_yonergesi.docx</a:t>
            </a:r>
          </a:p>
          <a:p>
            <a:pPr marL="266700" lvl="0" indent="-180975">
              <a:spcBef>
                <a:spcPts val="1200"/>
              </a:spcBef>
              <a:spcAft>
                <a:spcPts val="600"/>
              </a:spcAft>
            </a:pPr>
            <a:endParaRPr lang="tr-TR" sz="1600" b="1" dirty="0">
              <a:solidFill>
                <a:srgbClr val="333399"/>
              </a:solidFill>
              <a:ea typeface="Calibri" panose="020F0502020204030204" pitchFamily="34" charset="0"/>
              <a:cs typeface="Times New Roman" panose="02020603050405020304" pitchFamily="18" charset="0"/>
            </a:endParaRP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16</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 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3093154"/>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pPr>
            <a:r>
              <a:rPr lang="tr-TR" dirty="0"/>
              <a:t>Bologna Eşgüdüm Koordinatörlüğü</a:t>
            </a:r>
          </a:p>
          <a:p>
            <a:pPr marL="808038" lvl="0" indent="-265113" algn="just">
              <a:lnSpc>
                <a:spcPct val="150000"/>
              </a:lnSpc>
              <a:spcBef>
                <a:spcPts val="1200"/>
              </a:spcBef>
              <a:spcAft>
                <a:spcPts val="600"/>
              </a:spcAft>
              <a:buClr>
                <a:srgbClr val="6666FF"/>
              </a:buClr>
            </a:pPr>
            <a:r>
              <a:rPr lang="tr-TR" dirty="0"/>
              <a:t>Bologna Bilgi Paketi İnternet Sayfasında</a:t>
            </a:r>
          </a:p>
          <a:p>
            <a:pPr marL="808038" lvl="0" indent="-265113" algn="just">
              <a:lnSpc>
                <a:spcPct val="150000"/>
              </a:lnSpc>
              <a:spcBef>
                <a:spcPts val="1200"/>
              </a:spcBef>
              <a:spcAft>
                <a:spcPts val="600"/>
              </a:spcAft>
              <a:buClr>
                <a:srgbClr val="6666FF"/>
              </a:buClr>
            </a:pPr>
            <a:r>
              <a:rPr lang="tr-TR" dirty="0"/>
              <a:t>Bölümümüz Ders Programı yer almaktadır:</a:t>
            </a:r>
          </a:p>
          <a:p>
            <a:pPr marL="808038" lvl="0" indent="-265113" algn="just">
              <a:lnSpc>
                <a:spcPct val="150000"/>
              </a:lnSpc>
              <a:spcBef>
                <a:spcPts val="1200"/>
              </a:spcBef>
              <a:spcAft>
                <a:spcPts val="600"/>
              </a:spcAft>
              <a:buClr>
                <a:srgbClr val="6666FF"/>
              </a:buClr>
            </a:pPr>
            <a:r>
              <a:rPr lang="tr-TR" dirty="0"/>
              <a:t>http://bologna.klu.edu.tr</a:t>
            </a:r>
          </a:p>
          <a:p>
            <a:pPr marL="808038" lvl="0" indent="-265113" algn="just">
              <a:lnSpc>
                <a:spcPct val="150000"/>
              </a:lnSpc>
              <a:spcBef>
                <a:spcPts val="1200"/>
              </a:spcBef>
              <a:spcAft>
                <a:spcPts val="600"/>
              </a:spcAft>
              <a:buClr>
                <a:srgbClr val="6666FF"/>
              </a:buClr>
            </a:pPr>
            <a:endParaRPr lang="tr-TR" dirty="0"/>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1634499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 Yürütülen Faaliyetler</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17</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1" y="1629718"/>
            <a:ext cx="8361409" cy="5302670"/>
          </a:xfrm>
          <a:prstGeom prst="rect">
            <a:avLst/>
          </a:prstGeom>
        </p:spPr>
        <p:txBody>
          <a:bodyPr wrap="square">
            <a:spAutoFit/>
          </a:bodyPr>
          <a:lstStyle/>
          <a:p>
            <a:pPr marL="808038" indent="-265113" algn="just">
              <a:lnSpc>
                <a:spcPct val="150000"/>
              </a:lnSpc>
              <a:spcBef>
                <a:spcPts val="1200"/>
              </a:spcBef>
              <a:spcAft>
                <a:spcPts val="600"/>
              </a:spcAft>
              <a:buClr>
                <a:srgbClr val="6666FF"/>
              </a:buClr>
              <a:buFont typeface="Wingdings" panose="05000000000000000000" pitchFamily="2" charset="2"/>
              <a:buChar char="§"/>
            </a:pPr>
            <a:r>
              <a:rPr lang="tr-TR" dirty="0">
                <a:latin typeface="Times New Roman" panose="02020603050405020304" pitchFamily="18" charset="0"/>
                <a:cs typeface="Times New Roman" panose="02020603050405020304" pitchFamily="18" charset="0"/>
              </a:rPr>
              <a:t>18.10.2021 Bölümümüz mezunu Kırklareli/Kofçaz ilçesi Kaymakamı Sn. Salih KAYA ile söyleşi düzenlendi.</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latin typeface="Times New Roman" panose="02020603050405020304" pitchFamily="18" charset="0"/>
                <a:cs typeface="Times New Roman" panose="02020603050405020304" pitchFamily="18" charset="0"/>
              </a:rPr>
              <a:t>21.04.2022 Bölümümüz akademik personellerinden Doç. Dr. Kadriye Eylem ÖZKAYA LASSALLE </a:t>
            </a:r>
            <a:r>
              <a:rPr lang="tr-TR" dirty="0" err="1">
                <a:latin typeface="Times New Roman" panose="02020603050405020304" pitchFamily="18" charset="0"/>
                <a:cs typeface="Times New Roman" panose="02020603050405020304" pitchFamily="18" charset="0"/>
              </a:rPr>
              <a:t>moderatörlüğünde</a:t>
            </a:r>
            <a:r>
              <a:rPr lang="tr-TR" dirty="0">
                <a:latin typeface="Times New Roman" panose="02020603050405020304" pitchFamily="18" charset="0"/>
                <a:cs typeface="Times New Roman" panose="02020603050405020304" pitchFamily="18" charset="0"/>
              </a:rPr>
              <a:t> Dr. Öğr. Üyesi Sezgin SEZGİN, Dr. Öğr. Üyesi Toygar Sinan BAYKAN ve Dr. Öğr. Üyesi Saadet ULAŞOĞLU </a:t>
            </a:r>
            <a:r>
              <a:rPr lang="tr-TR" dirty="0" err="1">
                <a:latin typeface="Times New Roman" panose="02020603050405020304" pitchFamily="18" charset="0"/>
                <a:cs typeface="Times New Roman" panose="02020603050405020304" pitchFamily="18" charset="0"/>
              </a:rPr>
              <a:t>İMAMOĞLU’nun</a:t>
            </a:r>
            <a:r>
              <a:rPr lang="tr-TR" dirty="0">
                <a:latin typeface="Times New Roman" panose="02020603050405020304" pitchFamily="18" charset="0"/>
                <a:cs typeface="Times New Roman" panose="02020603050405020304" pitchFamily="18" charset="0"/>
              </a:rPr>
              <a:t>   konuşmacı olduğu  «Yurt Dışında ve Türkiye’de Akademik Kariyer» başlıklı panel düzenlendi .    </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latin typeface="Times New Roman" panose="02020603050405020304" pitchFamily="18" charset="0"/>
                <a:cs typeface="Times New Roman" panose="02020603050405020304" pitchFamily="18" charset="0"/>
              </a:rPr>
              <a:t>25.05.2022 "Mezun Kürsüsü" etkinliği kapsamında Dr. Öğr. Üyesi Oğuz KAAN </a:t>
            </a:r>
            <a:r>
              <a:rPr lang="tr-TR" dirty="0" err="1">
                <a:latin typeface="Times New Roman" panose="02020603050405020304" pitchFamily="18" charset="0"/>
                <a:cs typeface="Times New Roman" panose="02020603050405020304" pitchFamily="18" charset="0"/>
              </a:rPr>
              <a:t>moderatörlüğünde</a:t>
            </a:r>
            <a:r>
              <a:rPr lang="tr-TR" dirty="0">
                <a:latin typeface="Times New Roman" panose="02020603050405020304" pitchFamily="18" charset="0"/>
                <a:cs typeface="Times New Roman" panose="02020603050405020304" pitchFamily="18" charset="0"/>
              </a:rPr>
              <a:t> Bölümümüz mezunlarından Katılım Emeklilik A.Ş. Gözetim Kontrol Uzmanı Yıldırım Tuğrul </a:t>
            </a:r>
            <a:r>
              <a:rPr lang="tr-TR" dirty="0" err="1">
                <a:latin typeface="Times New Roman" panose="02020603050405020304" pitchFamily="18" charset="0"/>
                <a:cs typeface="Times New Roman" panose="02020603050405020304" pitchFamily="18" charset="0"/>
              </a:rPr>
              <a:t>GÜÇLÜ'nün</a:t>
            </a:r>
            <a:r>
              <a:rPr lang="tr-TR" dirty="0">
                <a:latin typeface="Times New Roman" panose="02020603050405020304" pitchFamily="18" charset="0"/>
                <a:cs typeface="Times New Roman" panose="02020603050405020304" pitchFamily="18" charset="0"/>
              </a:rPr>
              <a:t> katıldığı söyleşi düzenlendi.</a:t>
            </a:r>
          </a:p>
          <a:p>
            <a:pPr marL="808038" lvl="0" indent="-265113" algn="just">
              <a:lnSpc>
                <a:spcPct val="150000"/>
              </a:lnSpc>
              <a:spcBef>
                <a:spcPts val="1200"/>
              </a:spcBef>
              <a:spcAft>
                <a:spcPts val="600"/>
              </a:spcAft>
              <a:buClr>
                <a:srgbClr val="6666FF"/>
              </a:buClr>
              <a:buFont typeface="Wingdings" panose="05000000000000000000" pitchFamily="2" charset="2"/>
              <a:buChar char="§"/>
            </a:pPr>
            <a:endParaRPr lang="tr-TR" dirty="0"/>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4089713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 Yürütülen Faaliyetler</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18</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5213222"/>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26.05.2022 Kadın ve Aile Çalışmaları Uygulama ve Araştırma Merkezi'nin düzenlediği Toplumsal Cinsiyet Konferansları çerçevesinde Siyaset Bilimi ve Kamu Yönetimi Bölüm Başkanı Doç. Dr. İskender </a:t>
            </a:r>
            <a:r>
              <a:rPr lang="tr-TR" sz="1600" dirty="0" err="1">
                <a:latin typeface="Times New Roman" panose="02020603050405020304" pitchFamily="18" charset="0"/>
                <a:cs typeface="Times New Roman" panose="02020603050405020304" pitchFamily="18" charset="0"/>
              </a:rPr>
              <a:t>GÜMÜŞ'ün</a:t>
            </a:r>
            <a:r>
              <a:rPr lang="tr-TR" sz="1600" dirty="0">
                <a:latin typeface="Times New Roman" panose="02020603050405020304" pitchFamily="18" charset="0"/>
                <a:cs typeface="Times New Roman" panose="02020603050405020304" pitchFamily="18" charset="0"/>
              </a:rPr>
              <a:t> "Sosyal Güvenlik ve Kadın" isimli konuşması ile katıldığı panel düzenlendi.</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Bölümümüz öğretim elemanlarından Arş. Gör. Dr. Osman KOCAGA, TÜBİTAK tarafından verilen 2219-Doktora Sonrası Araştırma Bursu almaya hak kazanarak 12 ay süreyle Sussex Üniversitesi Siyaset Bilimi bölümünde araştırma yürütecektir.</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Bölümümüz öğretim elemanlarından Arş. Gör. Dr. Günhan </a:t>
            </a:r>
            <a:r>
              <a:rPr lang="tr-TR" sz="1600" dirty="0" err="1">
                <a:latin typeface="Times New Roman" panose="02020603050405020304" pitchFamily="18" charset="0"/>
                <a:cs typeface="Times New Roman" panose="02020603050405020304" pitchFamily="18" charset="0"/>
              </a:rPr>
              <a:t>GAYIRHAN’ın</a:t>
            </a:r>
            <a:r>
              <a:rPr lang="tr-TR" sz="1600" dirty="0">
                <a:latin typeface="Times New Roman" panose="02020603050405020304" pitchFamily="18" charset="0"/>
                <a:cs typeface="Times New Roman" panose="02020603050405020304" pitchFamily="18" charset="0"/>
              </a:rPr>
              <a:t> araştırmacı olarak yer aldığı Türkiye’deki Suriyeliler «Epistemik Adaletsizliğe Uğruyor mu?: Bursa Örneği Özelinde Bir Anlatı Çalışması» başlıklı proje Bursa Uludağ Üniversitesi  BAP Komisyonu tarafından kabul edilmiştir.</a:t>
            </a:r>
            <a:endParaRPr lang="tr-TR" dirty="0">
              <a:latin typeface="Times New Roman" panose="02020603050405020304" pitchFamily="18" charset="0"/>
              <a:cs typeface="Times New Roman" panose="02020603050405020304" pitchFamily="18" charset="0"/>
            </a:endParaRPr>
          </a:p>
          <a:p>
            <a:pPr marL="808038" lvl="0" indent="-265113" algn="just">
              <a:lnSpc>
                <a:spcPct val="150000"/>
              </a:lnSpc>
              <a:spcBef>
                <a:spcPts val="1200"/>
              </a:spcBef>
              <a:spcAft>
                <a:spcPts val="600"/>
              </a:spcAft>
              <a:buClr>
                <a:srgbClr val="6666FF"/>
              </a:buClr>
              <a:buFont typeface="Wingdings" panose="05000000000000000000" pitchFamily="2" charset="2"/>
              <a:buChar char="§"/>
            </a:pPr>
            <a:endParaRPr lang="tr-TR" dirty="0">
              <a:latin typeface="Times New Roman" panose="02020603050405020304" pitchFamily="18" charset="0"/>
              <a:cs typeface="Times New Roman" panose="02020603050405020304" pitchFamily="18" charset="0"/>
            </a:endParaRPr>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4089713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494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31959" y="869213"/>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marL="0" marR="0" lvl="0" indent="266700" algn="l" defTabSz="466768"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150" normalizeH="0" baseline="0" noProof="0" dirty="0">
                <a:ln>
                  <a:noFill/>
                </a:ln>
                <a:solidFill>
                  <a:srgbClr val="6666FF"/>
                </a:solidFill>
                <a:effectLst/>
                <a:uLnTx/>
                <a:uFillTx/>
                <a:latin typeface="Century Gothic"/>
                <a:ea typeface="+mn-ea"/>
                <a:cs typeface="+mn-cs"/>
              </a:rPr>
              <a:t>Bölümde Yürütülen Faaliyetler</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marL="0" marR="0" lvl="0" indent="0" algn="ctr" defTabSz="450892" rtl="0" eaLnBrk="1" fontAlgn="auto" latinLnBrk="0" hangingPunct="1">
              <a:lnSpc>
                <a:spcPct val="100000"/>
              </a:lnSpc>
              <a:spcBef>
                <a:spcPts val="0"/>
              </a:spcBef>
              <a:spcAft>
                <a:spcPts val="0"/>
              </a:spcAft>
              <a:buClrTx/>
              <a:buSzTx/>
              <a:buFontTx/>
              <a:buNone/>
              <a:tabLst/>
              <a:defRPr/>
            </a:pPr>
            <a:fld id="{03EA5CAD-E8DB-4BD2-9D83-5FEB5CEE963A}" type="slidenum">
              <a:rPr kumimoji="0" lang="tr-TR" sz="1600" b="1" i="0" u="none" strike="noStrike" kern="1200" cap="none" spc="150" normalizeH="0" baseline="0" noProof="0">
                <a:ln>
                  <a:noFill/>
                </a:ln>
                <a:solidFill>
                  <a:prstClr val="white"/>
                </a:solidFill>
                <a:effectLst/>
                <a:uLnTx/>
                <a:uFillTx/>
                <a:latin typeface="Century Gothic"/>
                <a:ea typeface="+mn-ea"/>
                <a:cs typeface="+mn-cs"/>
              </a:rPr>
              <a:pPr marL="0" marR="0" lvl="0" indent="0" algn="ctr" defTabSz="450892" rtl="0" eaLnBrk="1" fontAlgn="auto" latinLnBrk="0" hangingPunct="1">
                <a:lnSpc>
                  <a:spcPct val="100000"/>
                </a:lnSpc>
                <a:spcBef>
                  <a:spcPts val="0"/>
                </a:spcBef>
                <a:spcAft>
                  <a:spcPts val="0"/>
                </a:spcAft>
                <a:buClrTx/>
                <a:buSzTx/>
                <a:buFontTx/>
                <a:buNone/>
                <a:tabLst/>
                <a:defRPr/>
              </a:pPr>
              <a:t>19</a:t>
            </a:fld>
            <a:endParaRPr kumimoji="0" lang="tr-TR" sz="1600" b="1" i="0" u="none" strike="noStrike" kern="1200" cap="none" spc="150" normalizeH="0" baseline="0" noProof="0" dirty="0">
              <a:ln>
                <a:noFill/>
              </a:ln>
              <a:solidFill>
                <a:prstClr val="white"/>
              </a:solidFill>
              <a:effectLst/>
              <a:uLnTx/>
              <a:uFillTx/>
              <a:latin typeface="Century Gothic"/>
              <a:ea typeface="+mn-ea"/>
              <a:cs typeface="+mn-cs"/>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marL="0" marR="0" lvl="0" indent="266700" algn="ctr" defTabSz="466768"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150" normalizeH="0" baseline="0" noProof="0" dirty="0">
                <a:ln>
                  <a:noFill/>
                </a:ln>
                <a:solidFill>
                  <a:srgbClr val="003366"/>
                </a:solidFill>
                <a:effectLst/>
                <a:uLnTx/>
                <a:uFillTx/>
                <a:latin typeface="Century Gothic"/>
                <a:ea typeface="+mn-ea"/>
                <a:cs typeface="+mn-cs"/>
              </a:rPr>
              <a:t>Siyaset Bilimi ve Kamu Yönetimi Bölümü &amp; </a:t>
            </a:r>
            <a:r>
              <a:rPr kumimoji="0" lang="tr-TR" sz="1400" b="0" i="0" u="none" strike="noStrike" kern="1200" cap="none" spc="150" normalizeH="0" baseline="0" noProof="0" dirty="0">
                <a:ln>
                  <a:noFill/>
                </a:ln>
                <a:solidFill>
                  <a:srgbClr val="6666FF"/>
                </a:solidFill>
                <a:effectLst/>
                <a:uLnTx/>
                <a:uFillTx/>
                <a:latin typeface="Century Gothic"/>
                <a:ea typeface="+mn-ea"/>
                <a:cs typeface="+mn-cs"/>
              </a:rPr>
              <a:t>Oryantasyon Programı</a:t>
            </a:r>
          </a:p>
        </p:txBody>
      </p:sp>
      <p:sp>
        <p:nvSpPr>
          <p:cNvPr id="12" name="Dikdörtgen 11"/>
          <p:cNvSpPr/>
          <p:nvPr/>
        </p:nvSpPr>
        <p:spPr>
          <a:xfrm>
            <a:off x="165338" y="1275538"/>
            <a:ext cx="8255080" cy="6598217"/>
          </a:xfrm>
          <a:prstGeom prst="rect">
            <a:avLst/>
          </a:prstGeom>
        </p:spPr>
        <p:txBody>
          <a:bodyPr wrap="square">
            <a:spAutoFit/>
          </a:bodyPr>
          <a:lstStyle/>
          <a:p>
            <a:pPr marL="808038" marR="0" lvl="0" indent="-265113" algn="just" defTabSz="914400" rtl="0" eaLnBrk="1" fontAlgn="auto" latinLnBrk="0" hangingPunct="1">
              <a:lnSpc>
                <a:spcPct val="150000"/>
              </a:lnSpc>
              <a:spcBef>
                <a:spcPts val="1200"/>
              </a:spcBef>
              <a:spcAft>
                <a:spcPts val="600"/>
              </a:spcAft>
              <a:buClr>
                <a:srgbClr val="6666FF"/>
              </a:buClr>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 Öğr. Üyesi Sezgin SEZGİN’in </a:t>
            </a:r>
            <a:r>
              <a:rPr kumimoji="0" lang="tr-TR"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Toplumcu Belediyecilik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başlıklı kitabı İletişim Yayınları tarafından; </a:t>
            </a:r>
            <a:r>
              <a:rPr kumimoji="0" lang="tr-TR"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Vatandaşların Akıllı Kent Uygulamalarına Bakışı</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isimli kitabı Orion Akademi Yayınları tarafından yayınlandı.</a:t>
            </a:r>
          </a:p>
          <a:p>
            <a:pPr marL="808038" marR="0" lvl="0" indent="-265113" algn="just" defTabSz="914400" rtl="0" eaLnBrk="1" fontAlgn="auto" latinLnBrk="0" hangingPunct="1">
              <a:lnSpc>
                <a:spcPct val="150000"/>
              </a:lnSpc>
              <a:spcBef>
                <a:spcPts val="1200"/>
              </a:spcBef>
              <a:spcAft>
                <a:spcPts val="600"/>
              </a:spcAft>
              <a:buClr>
                <a:srgbClr val="6666FF"/>
              </a:buClr>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 Öğr. Üyesi Aygül KIZILAY GÜNEYLİOĞLU’nun </a:t>
            </a:r>
            <a:r>
              <a:rPr kumimoji="0" lang="tr-TR"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İfa Zamanı ve Erken İfa</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başlıklı kitabı On İki Levha Yayıncılık tarafından yayınlandı.</a:t>
            </a:r>
          </a:p>
          <a:p>
            <a:pPr marL="808038" marR="0" lvl="0" indent="-265113" algn="just" defTabSz="914400" rtl="0" eaLnBrk="1" fontAlgn="auto" latinLnBrk="0" hangingPunct="1">
              <a:lnSpc>
                <a:spcPct val="150000"/>
              </a:lnSpc>
              <a:spcBef>
                <a:spcPts val="1200"/>
              </a:spcBef>
              <a:spcAft>
                <a:spcPts val="600"/>
              </a:spcAft>
              <a:buClr>
                <a:srgbClr val="6666FF"/>
              </a:buClr>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 Öğr. Üyesi Oğuz </a:t>
            </a:r>
            <a:r>
              <a:rPr kumimoji="0" lang="tr-TR"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KAAN'ın</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Birinci Mecliste İktidar Muhalefet İlişkisi: Muhalefet ve Muhaliflerin Tasfiyesi</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isimli kitabı Gazi Kitabevi tarafından; </a:t>
            </a:r>
            <a:r>
              <a:rPr kumimoji="0" lang="tr-TR"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Türkiye'de Merkez Sağ Partilerin Sosyal Politikaları  </a:t>
            </a:r>
            <a:r>
              <a:rPr kumimoji="0" lang="tr-TR" sz="18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isimli kitabı Filiz Kitabevi tarafından</a:t>
            </a:r>
            <a:r>
              <a:rPr kumimoji="0" lang="tr-TR"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yayınlandı.</a:t>
            </a:r>
          </a:p>
          <a:p>
            <a:pPr marL="808038" marR="0" lvl="0" indent="-265113" algn="just" defTabSz="914400" rtl="0" eaLnBrk="1" fontAlgn="auto" latinLnBrk="0" hangingPunct="1">
              <a:lnSpc>
                <a:spcPct val="150000"/>
              </a:lnSpc>
              <a:spcBef>
                <a:spcPts val="1200"/>
              </a:spcBef>
              <a:spcAft>
                <a:spcPts val="600"/>
              </a:spcAft>
              <a:buClr>
                <a:srgbClr val="6666FF"/>
              </a:buClr>
              <a:buSzTx/>
              <a:buFont typeface="Wingdings" panose="05000000000000000000" pitchFamily="2" charset="2"/>
              <a:buChar char="§"/>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Arş. Gör. Dr. Günhan </a:t>
            </a:r>
            <a:r>
              <a:rPr kumimoji="0" lang="tr-TR"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GAYIRHAN'ın</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Edmund </a:t>
            </a:r>
            <a:r>
              <a:rPr kumimoji="0" lang="tr-TR" sz="1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Burke’te</a:t>
            </a:r>
            <a:r>
              <a:rPr kumimoji="0" lang="tr-TR"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Politik Akıl ve Modernite Eleştirisi</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isimli kitabı DBY Yayınları tarafından yayınlandı.</a:t>
            </a:r>
          </a:p>
          <a:p>
            <a:pPr marL="808038" marR="0" lvl="0" indent="-265113" algn="just" defTabSz="914400" rtl="0" eaLnBrk="1" fontAlgn="auto" latinLnBrk="0" hangingPunct="1">
              <a:lnSpc>
                <a:spcPct val="150000"/>
              </a:lnSpc>
              <a:spcBef>
                <a:spcPts val="1200"/>
              </a:spcBef>
              <a:spcAft>
                <a:spcPts val="600"/>
              </a:spcAft>
              <a:buClr>
                <a:srgbClr val="6666FF"/>
              </a:buClr>
              <a:buSzTx/>
              <a:buFont typeface="Wingdings" panose="05000000000000000000" pitchFamily="2" charset="2"/>
              <a:buChar char="§"/>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808038" marR="0" lvl="0" indent="-265113" algn="just" defTabSz="914400" rtl="0" eaLnBrk="1" fontAlgn="auto" latinLnBrk="0" hangingPunct="1">
              <a:lnSpc>
                <a:spcPct val="150000"/>
              </a:lnSpc>
              <a:spcBef>
                <a:spcPts val="1200"/>
              </a:spcBef>
              <a:spcAft>
                <a:spcPts val="600"/>
              </a:spcAft>
              <a:buClr>
                <a:srgbClr val="6666FF"/>
              </a:buClr>
              <a:buSzTx/>
              <a:buFont typeface="Wingdings" panose="05000000000000000000" pitchFamily="2" charset="2"/>
              <a:buChar char="§"/>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 name="Resim 1">
            <a:extLst>
              <a:ext uri="{FF2B5EF4-FFF2-40B4-BE49-F238E27FC236}">
                <a16:creationId xmlns:a16="http://schemas.microsoft.com/office/drawing/2014/main" id="{FEC2BB88-3CA9-84CF-D39C-F0800E6AEFC9}"/>
              </a:ext>
            </a:extLst>
          </p:cNvPr>
          <p:cNvPicPr>
            <a:picLocks noChangeAspect="1"/>
          </p:cNvPicPr>
          <p:nvPr/>
        </p:nvPicPr>
        <p:blipFill>
          <a:blip r:embed="rId2"/>
          <a:stretch>
            <a:fillRect/>
          </a:stretch>
        </p:blipFill>
        <p:spPr>
          <a:xfrm>
            <a:off x="8771903" y="871026"/>
            <a:ext cx="1340132" cy="1411518"/>
          </a:xfrm>
          <a:prstGeom prst="rect">
            <a:avLst/>
          </a:prstGeom>
        </p:spPr>
      </p:pic>
      <p:pic>
        <p:nvPicPr>
          <p:cNvPr id="3" name="Resim 2">
            <a:extLst>
              <a:ext uri="{FF2B5EF4-FFF2-40B4-BE49-F238E27FC236}">
                <a16:creationId xmlns:a16="http://schemas.microsoft.com/office/drawing/2014/main" id="{2FA34EA1-6007-F4FF-37BC-E83CE642696A}"/>
              </a:ext>
            </a:extLst>
          </p:cNvPr>
          <p:cNvPicPr>
            <a:picLocks noChangeAspect="1"/>
          </p:cNvPicPr>
          <p:nvPr/>
        </p:nvPicPr>
        <p:blipFill>
          <a:blip r:embed="rId3"/>
          <a:stretch>
            <a:fillRect/>
          </a:stretch>
        </p:blipFill>
        <p:spPr>
          <a:xfrm>
            <a:off x="10339865" y="871025"/>
            <a:ext cx="1351880" cy="1411519"/>
          </a:xfrm>
          <a:prstGeom prst="rect">
            <a:avLst/>
          </a:prstGeom>
        </p:spPr>
      </p:pic>
      <p:pic>
        <p:nvPicPr>
          <p:cNvPr id="4" name="Resim 3">
            <a:extLst>
              <a:ext uri="{FF2B5EF4-FFF2-40B4-BE49-F238E27FC236}">
                <a16:creationId xmlns:a16="http://schemas.microsoft.com/office/drawing/2014/main" id="{2DA869BE-2507-BFE3-1AA9-3908DF795FCE}"/>
              </a:ext>
            </a:extLst>
          </p:cNvPr>
          <p:cNvPicPr>
            <a:picLocks noChangeAspect="1"/>
          </p:cNvPicPr>
          <p:nvPr/>
        </p:nvPicPr>
        <p:blipFill>
          <a:blip r:embed="rId4"/>
          <a:stretch>
            <a:fillRect/>
          </a:stretch>
        </p:blipFill>
        <p:spPr>
          <a:xfrm>
            <a:off x="9565177" y="2325074"/>
            <a:ext cx="1549376" cy="1271262"/>
          </a:xfrm>
          <a:prstGeom prst="rect">
            <a:avLst/>
          </a:prstGeom>
        </p:spPr>
      </p:pic>
      <p:pic>
        <p:nvPicPr>
          <p:cNvPr id="5" name="Resim 4">
            <a:extLst>
              <a:ext uri="{FF2B5EF4-FFF2-40B4-BE49-F238E27FC236}">
                <a16:creationId xmlns:a16="http://schemas.microsoft.com/office/drawing/2014/main" id="{5F9DFAF3-C341-3232-0ADB-59F62B68D158}"/>
              </a:ext>
            </a:extLst>
          </p:cNvPr>
          <p:cNvPicPr>
            <a:picLocks noChangeAspect="1"/>
          </p:cNvPicPr>
          <p:nvPr/>
        </p:nvPicPr>
        <p:blipFill>
          <a:blip r:embed="rId5"/>
          <a:stretch>
            <a:fillRect/>
          </a:stretch>
        </p:blipFill>
        <p:spPr>
          <a:xfrm>
            <a:off x="8703472" y="3648517"/>
            <a:ext cx="1458240" cy="1527340"/>
          </a:xfrm>
          <a:prstGeom prst="rect">
            <a:avLst/>
          </a:prstGeom>
        </p:spPr>
      </p:pic>
      <p:pic>
        <p:nvPicPr>
          <p:cNvPr id="6" name="Resim 5">
            <a:extLst>
              <a:ext uri="{FF2B5EF4-FFF2-40B4-BE49-F238E27FC236}">
                <a16:creationId xmlns:a16="http://schemas.microsoft.com/office/drawing/2014/main" id="{FDD79711-0F26-4801-3966-283B6AD94B26}"/>
              </a:ext>
            </a:extLst>
          </p:cNvPr>
          <p:cNvPicPr>
            <a:picLocks noChangeAspect="1"/>
          </p:cNvPicPr>
          <p:nvPr/>
        </p:nvPicPr>
        <p:blipFill>
          <a:blip r:embed="rId6"/>
          <a:stretch>
            <a:fillRect/>
          </a:stretch>
        </p:blipFill>
        <p:spPr>
          <a:xfrm>
            <a:off x="10411176" y="3648517"/>
            <a:ext cx="1549378" cy="1517690"/>
          </a:xfrm>
          <a:prstGeom prst="rect">
            <a:avLst/>
          </a:prstGeom>
        </p:spPr>
      </p:pic>
      <p:pic>
        <p:nvPicPr>
          <p:cNvPr id="7" name="Resim 6">
            <a:extLst>
              <a:ext uri="{FF2B5EF4-FFF2-40B4-BE49-F238E27FC236}">
                <a16:creationId xmlns:a16="http://schemas.microsoft.com/office/drawing/2014/main" id="{9E1019B8-F732-CBCA-A08D-610FEA8E97CC}"/>
              </a:ext>
            </a:extLst>
          </p:cNvPr>
          <p:cNvPicPr>
            <a:picLocks noChangeAspect="1"/>
          </p:cNvPicPr>
          <p:nvPr/>
        </p:nvPicPr>
        <p:blipFill>
          <a:blip r:embed="rId7"/>
          <a:stretch>
            <a:fillRect/>
          </a:stretch>
        </p:blipFill>
        <p:spPr>
          <a:xfrm>
            <a:off x="9528397" y="5228038"/>
            <a:ext cx="1657468" cy="1427832"/>
          </a:xfrm>
          <a:prstGeom prst="rect">
            <a:avLst/>
          </a:prstGeom>
        </p:spPr>
      </p:pic>
    </p:spTree>
    <p:extLst>
      <p:ext uri="{BB962C8B-B14F-4D97-AF65-F5344CB8AC3E}">
        <p14:creationId xmlns:p14="http://schemas.microsoft.com/office/powerpoint/2010/main" val="368920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Destek Hizmetleri Oryantasyon Programı Hakkında</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5" name="Dikdörtgen 14"/>
          <p:cNvSpPr/>
          <p:nvPr/>
        </p:nvSpPr>
        <p:spPr>
          <a:xfrm>
            <a:off x="8688544" y="2998202"/>
            <a:ext cx="3300972" cy="1677382"/>
          </a:xfrm>
          <a:prstGeom prst="rect">
            <a:avLst/>
          </a:prstGeom>
        </p:spPr>
        <p:txBody>
          <a:bodyPr wrap="square" lIns="0" tIns="0" rIns="0" bIns="0" anchor="ctr" anchorCtr="0">
            <a:spAutoFit/>
          </a:bodyPr>
          <a:lstStyle/>
          <a:p>
            <a:pPr marL="266700" lvl="0" indent="-180975">
              <a:spcBef>
                <a:spcPts val="1200"/>
              </a:spcBef>
              <a:spcAft>
                <a:spcPts val="600"/>
              </a:spcAft>
              <a:buFontTx/>
              <a:buChar char="-"/>
            </a:pPr>
            <a:r>
              <a:rPr lang="tr-TR" sz="1600" dirty="0">
                <a:solidFill>
                  <a:srgbClr val="333399"/>
                </a:solidFill>
                <a:ea typeface="Calibri" panose="020F0502020204030204" pitchFamily="34" charset="0"/>
                <a:cs typeface="Times New Roman" panose="02020603050405020304" pitchFamily="18" charset="0"/>
              </a:rPr>
              <a:t> </a:t>
            </a:r>
          </a:p>
          <a:p>
            <a:pPr marL="266700" lvl="0" indent="-180975">
              <a:spcBef>
                <a:spcPts val="1200"/>
              </a:spcBef>
              <a:spcAft>
                <a:spcPts val="600"/>
              </a:spcAft>
              <a:buFontTx/>
              <a:buChar char="-"/>
            </a:pPr>
            <a:r>
              <a:rPr lang="tr-TR" sz="1600" b="1" dirty="0">
                <a:solidFill>
                  <a:srgbClr val="333399"/>
                </a:solidFill>
                <a:ea typeface="Calibri" panose="020F0502020204030204" pitchFamily="34" charset="0"/>
                <a:cs typeface="Times New Roman" panose="02020603050405020304" pitchFamily="18" charset="0"/>
              </a:rPr>
              <a:t> </a:t>
            </a:r>
          </a:p>
          <a:p>
            <a:pPr marL="266700" lvl="0" indent="-180975">
              <a:spcBef>
                <a:spcPts val="1200"/>
              </a:spcBef>
              <a:spcAft>
                <a:spcPts val="600"/>
              </a:spcAft>
              <a:buFontTx/>
              <a:buChar char="-"/>
            </a:pPr>
            <a:r>
              <a:rPr lang="tr-TR" sz="1600" b="1" dirty="0">
                <a:solidFill>
                  <a:srgbClr val="333399"/>
                </a:solidFill>
                <a:ea typeface="Calibri" panose="020F0502020204030204" pitchFamily="34" charset="0"/>
                <a:cs typeface="Times New Roman" panose="02020603050405020304" pitchFamily="18" charset="0"/>
              </a:rPr>
              <a:t> </a:t>
            </a:r>
          </a:p>
          <a:p>
            <a:pPr marL="266700" lvl="0" indent="-180975">
              <a:spcBef>
                <a:spcPts val="1200"/>
              </a:spcBef>
              <a:spcAft>
                <a:spcPts val="600"/>
              </a:spcAft>
              <a:buFontTx/>
              <a:buChar char="-"/>
            </a:pPr>
            <a:r>
              <a:rPr lang="tr-TR" sz="1600" b="1" dirty="0">
                <a:solidFill>
                  <a:srgbClr val="333399"/>
                </a:solidFill>
                <a:ea typeface="Calibri" panose="020F0502020204030204" pitchFamily="34" charset="0"/>
                <a:cs typeface="Times New Roman" panose="02020603050405020304" pitchFamily="18" charset="0"/>
              </a:rPr>
              <a:t> </a:t>
            </a: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2</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2816156"/>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Üniversitemiz destek birimleri olarak; SKS, Kütüphane, Kariyer Merkezi, Öğrenci İşleri, Uzaktan Eğitim, Öğrenci Değişim Programlarına ilişkin genel oryantasyon programı ayrıca organize edilecektir.</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Bu sunum, sadece her bölümün kendi öğrencilerine yönelik bir oryantasyonu içermektedir.</a:t>
            </a:r>
          </a:p>
        </p:txBody>
      </p:sp>
      <p:sp>
        <p:nvSpPr>
          <p:cNvPr id="2"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3567719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Mezuniyet Koşulları</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20</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 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1154162"/>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Mezuniyet kredisi / AKTS :   156,5  Kredi / 240 AKTS</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Koşul dersler : Fakültemizde ön koşullu ders bulunmamaktadır.</a:t>
            </a:r>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3806670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Mezuniyet Sonrası İş Alanları</a:t>
            </a: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21</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 Siyaset Bilimi ve Kamu Yönetimi Bölümü &amp; </a:t>
            </a:r>
            <a:r>
              <a:rPr lang="tr-TR" sz="1400" spc="150" dirty="0">
                <a:solidFill>
                  <a:srgbClr val="6666FF"/>
                </a:solidFill>
              </a:rPr>
              <a:t>Oryantasyon Programı</a:t>
            </a:r>
          </a:p>
        </p:txBody>
      </p:sp>
      <p:sp>
        <p:nvSpPr>
          <p:cNvPr id="12" name="Dikdörtgen 11"/>
          <p:cNvSpPr/>
          <p:nvPr/>
        </p:nvSpPr>
        <p:spPr>
          <a:xfrm>
            <a:off x="182661" y="1629718"/>
            <a:ext cx="11042387" cy="3000821"/>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pPr>
            <a:r>
              <a:rPr lang="tr-TR" dirty="0"/>
              <a:t>	"Siyaset Bilimi ve Kamu Yönetimi bölümü öğrencileri mezun olduktan sonra, aldıkları dersler ve ilgi alanlarına göre başta kamu sektörü olmak üzere, ulusal ve uluslararası firmaların farklı iş kollarında istihdam edilebilmektedir. Kamu sektöründe ise başta kaymakamlık, idari hâkimlik ve müfettişlik gibi alanlarda çalışabilmektedirler. Özel sektörde ise öğrencilerin yeterlilikleri ölçüsünde başta bankacılık olmak üzere bir çok çeşitli iş kollarında istihdam olanağı bulunmaktadır. Bölüm mezunları aynı zamanda yüksek lisans ve doktora programlarına kayıt olarak akademik kariyer de yapabilirler."</a:t>
            </a:r>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653271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marL="0" marR="0" lvl="0" indent="266700" algn="l" defTabSz="466768"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150" normalizeH="0" baseline="0" noProof="0" dirty="0">
                <a:ln>
                  <a:noFill/>
                </a:ln>
                <a:solidFill>
                  <a:srgbClr val="6666FF"/>
                </a:solidFill>
                <a:effectLst/>
                <a:uLnTx/>
                <a:uFillTx/>
                <a:latin typeface="Century Gothic"/>
                <a:ea typeface="+mn-ea"/>
                <a:cs typeface="+mn-cs"/>
              </a:rPr>
              <a:t>Bölümümüzde Lisansüstü Eğitim Programları</a:t>
            </a: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marL="0" marR="0" lvl="0" indent="0" algn="ctr" defTabSz="450892" rtl="0" eaLnBrk="1" fontAlgn="auto" latinLnBrk="0" hangingPunct="1">
              <a:lnSpc>
                <a:spcPct val="100000"/>
              </a:lnSpc>
              <a:spcBef>
                <a:spcPts val="0"/>
              </a:spcBef>
              <a:spcAft>
                <a:spcPts val="0"/>
              </a:spcAft>
              <a:buClrTx/>
              <a:buSzTx/>
              <a:buFontTx/>
              <a:buNone/>
              <a:tabLst/>
              <a:defRPr/>
            </a:pPr>
            <a:fld id="{03EA5CAD-E8DB-4BD2-9D83-5FEB5CEE963A}" type="slidenum">
              <a:rPr kumimoji="0" lang="tr-TR" sz="1600" b="1" i="0" u="none" strike="noStrike" kern="1200" cap="none" spc="150" normalizeH="0" baseline="0" noProof="0">
                <a:ln>
                  <a:noFill/>
                </a:ln>
                <a:solidFill>
                  <a:prstClr val="white"/>
                </a:solidFill>
                <a:effectLst/>
                <a:uLnTx/>
                <a:uFillTx/>
                <a:latin typeface="Century Gothic"/>
                <a:ea typeface="+mn-ea"/>
                <a:cs typeface="+mn-cs"/>
              </a:rPr>
              <a:pPr marL="0" marR="0" lvl="0" indent="0" algn="ctr" defTabSz="450892" rtl="0" eaLnBrk="1" fontAlgn="auto" latinLnBrk="0" hangingPunct="1">
                <a:lnSpc>
                  <a:spcPct val="100000"/>
                </a:lnSpc>
                <a:spcBef>
                  <a:spcPts val="0"/>
                </a:spcBef>
                <a:spcAft>
                  <a:spcPts val="0"/>
                </a:spcAft>
                <a:buClrTx/>
                <a:buSzTx/>
                <a:buFontTx/>
                <a:buNone/>
                <a:tabLst/>
                <a:defRPr/>
              </a:pPr>
              <a:t>22</a:t>
            </a:fld>
            <a:endParaRPr kumimoji="0" lang="tr-TR" sz="1600" b="1" i="0" u="none" strike="noStrike" kern="1200" cap="none" spc="150" normalizeH="0" baseline="0" noProof="0" dirty="0">
              <a:ln>
                <a:noFill/>
              </a:ln>
              <a:solidFill>
                <a:prstClr val="white"/>
              </a:solidFill>
              <a:effectLst/>
              <a:uLnTx/>
              <a:uFillTx/>
              <a:latin typeface="Century Gothic"/>
              <a:ea typeface="+mn-ea"/>
              <a:cs typeface="+mn-cs"/>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marL="0" marR="0" lvl="0" indent="266700" algn="ctr" defTabSz="466768"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150" normalizeH="0" baseline="0" noProof="0" dirty="0">
                <a:ln>
                  <a:noFill/>
                </a:ln>
                <a:solidFill>
                  <a:srgbClr val="003366"/>
                </a:solidFill>
                <a:effectLst/>
                <a:uLnTx/>
                <a:uFillTx/>
                <a:latin typeface="Century Gothic"/>
                <a:ea typeface="+mn-ea"/>
                <a:cs typeface="+mn-cs"/>
              </a:rPr>
              <a:t> Siyaset Bilimi ve Kamu Yönetimi Bölümü &amp; </a:t>
            </a:r>
            <a:r>
              <a:rPr kumimoji="0" lang="tr-TR" sz="1400" b="0" i="0" u="none" strike="noStrike" kern="1200" cap="none" spc="150" normalizeH="0" baseline="0" noProof="0" dirty="0">
                <a:ln>
                  <a:noFill/>
                </a:ln>
                <a:solidFill>
                  <a:srgbClr val="6666FF"/>
                </a:solidFill>
                <a:effectLst/>
                <a:uLnTx/>
                <a:uFillTx/>
                <a:latin typeface="Century Gothic"/>
                <a:ea typeface="+mn-ea"/>
                <a:cs typeface="+mn-cs"/>
              </a:rPr>
              <a:t>Oryantasyon Programı</a:t>
            </a:r>
          </a:p>
        </p:txBody>
      </p:sp>
      <p:sp>
        <p:nvSpPr>
          <p:cNvPr id="12" name="Dikdörtgen 11"/>
          <p:cNvSpPr/>
          <p:nvPr/>
        </p:nvSpPr>
        <p:spPr>
          <a:xfrm>
            <a:off x="182661" y="1629718"/>
            <a:ext cx="11042387" cy="4287007"/>
          </a:xfrm>
          <a:prstGeom prst="rect">
            <a:avLst/>
          </a:prstGeom>
        </p:spPr>
        <p:txBody>
          <a:bodyPr wrap="square">
            <a:spAutoFit/>
          </a:bodyPr>
          <a:lstStyle/>
          <a:p>
            <a:pPr marL="808038" marR="0" lvl="0" indent="-265113" algn="just" defTabSz="914400" rtl="0" eaLnBrk="1" fontAlgn="auto" latinLnBrk="0" hangingPunct="1">
              <a:lnSpc>
                <a:spcPct val="150000"/>
              </a:lnSpc>
              <a:spcBef>
                <a:spcPts val="1200"/>
              </a:spcBef>
              <a:spcAft>
                <a:spcPts val="600"/>
              </a:spcAft>
              <a:buClr>
                <a:srgbClr val="6666FF"/>
              </a:buClr>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a:ea typeface="+mn-ea"/>
                <a:cs typeface="+mn-cs"/>
              </a:rPr>
              <a:t>	Siyaset Bilimi ve Kamu Yönetimi bünyesinde 2 adet lisansüstü eğitim programı bulunmaktadır.</a:t>
            </a:r>
          </a:p>
          <a:p>
            <a:pPr marL="828675" marR="0" lvl="0" indent="-285750" algn="just" defTabSz="914400" rtl="0" eaLnBrk="1" fontAlgn="auto" latinLnBrk="0" hangingPunct="1">
              <a:lnSpc>
                <a:spcPct val="150000"/>
              </a:lnSpc>
              <a:spcBef>
                <a:spcPts val="1200"/>
              </a:spcBef>
              <a:spcAft>
                <a:spcPts val="600"/>
              </a:spcAft>
              <a:buClr>
                <a:srgbClr val="6666FF"/>
              </a:buClr>
              <a:buSzTx/>
              <a:buFont typeface="Arial" panose="020B0604020202020204" pitchFamily="34" charset="0"/>
              <a:buChar char="•"/>
              <a:tabLst/>
              <a:defRPr/>
            </a:pPr>
            <a:r>
              <a:rPr lang="tr-TR" dirty="0">
                <a:solidFill>
                  <a:prstClr val="black"/>
                </a:solidFill>
                <a:latin typeface="Century Gothic"/>
              </a:rPr>
              <a:t>Siyaset Bilimi ve Kamu Yönetimi Tezli Yüksek Lisans Programı</a:t>
            </a:r>
          </a:p>
          <a:p>
            <a:pPr marL="828675" marR="0" lvl="0" indent="-285750" algn="just" defTabSz="914400" rtl="0" eaLnBrk="1" fontAlgn="auto" latinLnBrk="0" hangingPunct="1">
              <a:lnSpc>
                <a:spcPct val="150000"/>
              </a:lnSpc>
              <a:spcBef>
                <a:spcPts val="1200"/>
              </a:spcBef>
              <a:spcAft>
                <a:spcPts val="600"/>
              </a:spcAft>
              <a:buClr>
                <a:srgbClr val="6666FF"/>
              </a:buClr>
              <a:buSzTx/>
              <a:buFont typeface="Arial" panose="020B0604020202020204" pitchFamily="34" charset="0"/>
              <a:buChar char="•"/>
              <a:tabLst/>
              <a:defRPr/>
            </a:pPr>
            <a:r>
              <a:rPr lang="tr-TR" dirty="0">
                <a:solidFill>
                  <a:prstClr val="black"/>
                </a:solidFill>
                <a:latin typeface="Century Gothic"/>
              </a:rPr>
              <a:t>Kontenjan: 20, </a:t>
            </a:r>
            <a:r>
              <a:rPr lang="tr-TR" dirty="0" err="1">
                <a:solidFill>
                  <a:prstClr val="black"/>
                </a:solidFill>
                <a:latin typeface="Century Gothic"/>
              </a:rPr>
              <a:t>ALES’te</a:t>
            </a:r>
            <a:r>
              <a:rPr lang="tr-TR" dirty="0">
                <a:solidFill>
                  <a:prstClr val="black"/>
                </a:solidFill>
                <a:latin typeface="Century Gothic"/>
              </a:rPr>
              <a:t> EA minimum 55. ALES puanının %50’si, lisans mezuniyet notunun %25’i ve bilim ve mülakat sınavlarının not ortalamasının %25’i dikkate alınır.</a:t>
            </a:r>
          </a:p>
          <a:p>
            <a:pPr marL="828675" marR="0" lvl="0" indent="-285750" algn="just" defTabSz="914400" rtl="0" eaLnBrk="1" fontAlgn="auto" latinLnBrk="0" hangingPunct="1">
              <a:lnSpc>
                <a:spcPct val="150000"/>
              </a:lnSpc>
              <a:spcBef>
                <a:spcPts val="1200"/>
              </a:spcBef>
              <a:spcAft>
                <a:spcPts val="600"/>
              </a:spcAft>
              <a:buClr>
                <a:srgbClr val="6666FF"/>
              </a:buClr>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Century Gothic"/>
                <a:ea typeface="+mn-ea"/>
                <a:cs typeface="+mn-cs"/>
              </a:rPr>
              <a:t>Siyaset Bilimi ve Kamu Yönetimi Tezsiz Yüksek Lisans Programı</a:t>
            </a:r>
          </a:p>
          <a:p>
            <a:pPr marL="828675" marR="0" lvl="0" indent="-285750" algn="just" defTabSz="914400" rtl="0" eaLnBrk="1" fontAlgn="auto" latinLnBrk="0" hangingPunct="1">
              <a:lnSpc>
                <a:spcPct val="150000"/>
              </a:lnSpc>
              <a:spcBef>
                <a:spcPts val="1200"/>
              </a:spcBef>
              <a:spcAft>
                <a:spcPts val="600"/>
              </a:spcAft>
              <a:buClr>
                <a:srgbClr val="6666FF"/>
              </a:buClr>
              <a:buSzTx/>
              <a:buFont typeface="Arial" panose="020B0604020202020204" pitchFamily="34" charset="0"/>
              <a:buChar char="•"/>
              <a:tabLst/>
              <a:defRPr/>
            </a:pPr>
            <a:r>
              <a:rPr lang="tr-TR" dirty="0">
                <a:solidFill>
                  <a:prstClr val="black"/>
                </a:solidFill>
                <a:latin typeface="Century Gothic"/>
              </a:rPr>
              <a:t>Kontenjan: 50, Tezsiz yüksek lisans programına başvuran adayların başarı sıralaması lisans mezuniyet notuna göre yapılır. </a:t>
            </a:r>
            <a:endParaRPr kumimoji="0" lang="tr-T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4" name="Altbilgi Yer Tutucusu 1"/>
          <p:cNvSpPr>
            <a:spLocks noGrp="1"/>
          </p:cNvSpPr>
          <p:nvPr>
            <p:ph type="ftr" sz="quarter" idx="11"/>
          </p:nvPr>
        </p:nvSpPr>
        <p:spPr>
          <a:xfrm>
            <a:off x="8389516" y="6409074"/>
            <a:ext cx="3600000" cy="2596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2060"/>
                </a:solidFill>
                <a:effectLst/>
                <a:uLnTx/>
                <a:uFillTx/>
                <a:latin typeface="Century Gothic"/>
                <a:ea typeface="+mn-ea"/>
                <a:cs typeface="+mn-cs"/>
              </a:rPr>
              <a:t>Eğitim Öğretim Geliştirme Koordinatörlüğü-2022</a:t>
            </a:r>
          </a:p>
        </p:txBody>
      </p:sp>
    </p:spTree>
    <p:extLst>
      <p:ext uri="{BB962C8B-B14F-4D97-AF65-F5344CB8AC3E}">
        <p14:creationId xmlns:p14="http://schemas.microsoft.com/office/powerpoint/2010/main" val="3142571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Öğrenci Danışmanlığı Sistemi</a:t>
            </a: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23</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455189"/>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endParaRPr lang="tr-TR" dirty="0"/>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Koordinatörlüğü-2022</a:t>
            </a:r>
          </a:p>
        </p:txBody>
      </p:sp>
      <p:pic>
        <p:nvPicPr>
          <p:cNvPr id="2" name="Resim 1">
            <a:extLst>
              <a:ext uri="{FF2B5EF4-FFF2-40B4-BE49-F238E27FC236}">
                <a16:creationId xmlns:a16="http://schemas.microsoft.com/office/drawing/2014/main" id="{F1EFE365-0D8F-EB5D-5618-3AFBD1BCB069}"/>
              </a:ext>
            </a:extLst>
          </p:cNvPr>
          <p:cNvPicPr>
            <a:picLocks noChangeAspect="1"/>
          </p:cNvPicPr>
          <p:nvPr/>
        </p:nvPicPr>
        <p:blipFill>
          <a:blip r:embed="rId2"/>
          <a:stretch>
            <a:fillRect/>
          </a:stretch>
        </p:blipFill>
        <p:spPr>
          <a:xfrm>
            <a:off x="212717" y="2936566"/>
            <a:ext cx="11776799" cy="1979744"/>
          </a:xfrm>
          <a:prstGeom prst="rect">
            <a:avLst/>
          </a:prstGeom>
        </p:spPr>
      </p:pic>
    </p:spTree>
    <p:extLst>
      <p:ext uri="{BB962C8B-B14F-4D97-AF65-F5344CB8AC3E}">
        <p14:creationId xmlns:p14="http://schemas.microsoft.com/office/powerpoint/2010/main" val="1184084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Öğrenci İşleri Hizmetleri</a:t>
            </a: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24</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2400657"/>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Öğrenci Belge Talebi, </a:t>
            </a:r>
            <a:r>
              <a:rPr lang="tr-TR" dirty="0" err="1"/>
              <a:t>Farabi</a:t>
            </a:r>
            <a:r>
              <a:rPr lang="tr-TR" dirty="0"/>
              <a:t> – </a:t>
            </a:r>
            <a:r>
              <a:rPr lang="tr-TR" dirty="0" err="1"/>
              <a:t>Erasmus</a:t>
            </a:r>
            <a:r>
              <a:rPr lang="tr-TR" dirty="0"/>
              <a:t> Değişim Programı Başvuruları, Özel Öğrenci Başvuruları, Ders Müfredatlarında Yapılan Güncellemeler, yemek bursu vb. öğrencilik hayatını ilgilendiren tüm işlerde öğrenci işleri ofisine başvurulabilir.</a:t>
            </a:r>
          </a:p>
          <a:p>
            <a:pPr marL="808038" lvl="0" indent="-265113" algn="just">
              <a:lnSpc>
                <a:spcPct val="150000"/>
              </a:lnSpc>
              <a:spcBef>
                <a:spcPts val="1200"/>
              </a:spcBef>
              <a:spcAft>
                <a:spcPts val="600"/>
              </a:spcAft>
              <a:buClr>
                <a:srgbClr val="6666FF"/>
              </a:buClr>
            </a:pPr>
            <a:endParaRPr lang="tr-TR" dirty="0"/>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401104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Yasal Hak ve Sorumluluklar</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25</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2215991"/>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b="1" dirty="0"/>
              <a:t>Eğitim Öğretim İle İlgili</a:t>
            </a:r>
            <a:r>
              <a:rPr lang="tr-TR" dirty="0"/>
              <a:t>: Kırklareli Üniversitesi Ön Lisans ve Lisans Eğitim Öğretim Yönetmeliği</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b="1" dirty="0"/>
              <a:t>Ulusal üst hukuk normları</a:t>
            </a:r>
            <a:r>
              <a:rPr lang="tr-TR" dirty="0"/>
              <a:t>: anayasa, kanunlar,</a:t>
            </a:r>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Uluslararası hukuk normları.</a:t>
            </a:r>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1220785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8"/>
            <a:ext cx="7518169" cy="396000"/>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2022-2023 Güz Dönemi Akademik Takvimi</a:t>
            </a:r>
          </a:p>
        </p:txBody>
      </p:sp>
      <p:cxnSp>
        <p:nvCxnSpPr>
          <p:cNvPr id="19" name="Düz Bağlayıcı 18"/>
          <p:cNvCxnSpPr/>
          <p:nvPr/>
        </p:nvCxnSpPr>
        <p:spPr>
          <a:xfrm rot="5400000">
            <a:off x="591774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26</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graphicFrame>
        <p:nvGraphicFramePr>
          <p:cNvPr id="16" name="Tablo 15"/>
          <p:cNvGraphicFramePr>
            <a:graphicFrameLocks noGrp="1"/>
          </p:cNvGraphicFramePr>
          <p:nvPr>
            <p:extLst>
              <p:ext uri="{D42A27DB-BD31-4B8C-83A1-F6EECF244321}">
                <p14:modId xmlns:p14="http://schemas.microsoft.com/office/powerpoint/2010/main" val="834624182"/>
              </p:ext>
            </p:extLst>
          </p:nvPr>
        </p:nvGraphicFramePr>
        <p:xfrm>
          <a:off x="496877" y="1556206"/>
          <a:ext cx="7940865" cy="5158375"/>
        </p:xfrm>
        <a:graphic>
          <a:graphicData uri="http://schemas.openxmlformats.org/drawingml/2006/table">
            <a:tbl>
              <a:tblPr firstRow="1" bandRow="1">
                <a:tableStyleId>{5940675A-B579-460E-94D1-54222C63F5DA}</a:tableStyleId>
              </a:tblPr>
              <a:tblGrid>
                <a:gridCol w="2863011">
                  <a:extLst>
                    <a:ext uri="{9D8B030D-6E8A-4147-A177-3AD203B41FA5}">
                      <a16:colId xmlns:a16="http://schemas.microsoft.com/office/drawing/2014/main" val="20000"/>
                    </a:ext>
                  </a:extLst>
                </a:gridCol>
                <a:gridCol w="5077854">
                  <a:extLst>
                    <a:ext uri="{9D8B030D-6E8A-4147-A177-3AD203B41FA5}">
                      <a16:colId xmlns:a16="http://schemas.microsoft.com/office/drawing/2014/main" val="20001"/>
                    </a:ext>
                  </a:extLst>
                </a:gridCol>
              </a:tblGrid>
              <a:tr h="486295">
                <a:tc>
                  <a:txBody>
                    <a:bodyPr/>
                    <a:lstStyle/>
                    <a:p>
                      <a:pPr algn="l"/>
                      <a:r>
                        <a:rPr lang="tr-TR" sz="1800" b="1" baseline="0" dirty="0">
                          <a:solidFill>
                            <a:schemeClr val="bg1">
                              <a:lumMod val="95000"/>
                            </a:schemeClr>
                          </a:solidFill>
                        </a:rPr>
                        <a:t>Etkinlikler</a:t>
                      </a:r>
                      <a:endParaRPr lang="tr-TR" sz="1800" b="1" dirty="0">
                        <a:solidFill>
                          <a:schemeClr val="bg1">
                            <a:lumMod val="9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tc>
                  <a:txBody>
                    <a:bodyPr/>
                    <a:lstStyle/>
                    <a:p>
                      <a:pPr algn="l"/>
                      <a:r>
                        <a:rPr lang="tr-TR" sz="1800" b="1" dirty="0">
                          <a:solidFill>
                            <a:schemeClr val="bg1">
                              <a:lumMod val="95000"/>
                            </a:schemeClr>
                          </a:solidFill>
                        </a:rPr>
                        <a:t>Tarih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extLst>
                  <a:ext uri="{0D108BD9-81ED-4DB2-BD59-A6C34878D82A}">
                    <a16:rowId xmlns:a16="http://schemas.microsoft.com/office/drawing/2014/main" val="10000"/>
                  </a:ext>
                </a:extLst>
              </a:tr>
              <a:tr h="504000">
                <a:tc>
                  <a:txBody>
                    <a:bodyPr/>
                    <a:lstStyle/>
                    <a:p>
                      <a:r>
                        <a:rPr lang="tr-TR" dirty="0"/>
                        <a:t>Ders Kayıt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12-16</a:t>
                      </a:r>
                      <a:r>
                        <a:rPr lang="tr-TR" sz="1800" b="0" baseline="0" dirty="0"/>
                        <a:t> Eylül 2022</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4000">
                <a:tc>
                  <a:txBody>
                    <a:bodyPr/>
                    <a:lstStyle/>
                    <a:p>
                      <a:pPr algn="l"/>
                      <a:r>
                        <a:rPr lang="tr-TR" sz="1800" b="0" dirty="0">
                          <a:solidFill>
                            <a:srgbClr val="002060"/>
                          </a:solidFill>
                        </a:rPr>
                        <a:t>Derslerin Başlangıcı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tr-TR" sz="1800" b="0" dirty="0"/>
                        <a:t>19 Eylül 2022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504000">
                <a:tc>
                  <a:txBody>
                    <a:bodyPr/>
                    <a:lstStyle/>
                    <a:p>
                      <a:pPr algn="l"/>
                      <a:r>
                        <a:rPr lang="tr-TR" sz="1800" b="0" dirty="0">
                          <a:solidFill>
                            <a:srgbClr val="002060"/>
                          </a:solidFill>
                        </a:rPr>
                        <a:t>Ders Ekleme / Çıkarma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 19-21 Eylül 2022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04000">
                <a:tc>
                  <a:txBody>
                    <a:bodyPr/>
                    <a:lstStyle/>
                    <a:p>
                      <a:pPr algn="l"/>
                      <a:r>
                        <a:rPr lang="tr-TR" sz="1800" b="0" dirty="0">
                          <a:solidFill>
                            <a:srgbClr val="002060"/>
                          </a:solidFill>
                        </a:rPr>
                        <a:t>Vize Tarihleri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tr-TR" sz="1800" b="0" dirty="0"/>
                        <a:t>7 -13</a:t>
                      </a:r>
                      <a:r>
                        <a:rPr lang="tr-TR" sz="1800" b="0" baseline="0" dirty="0"/>
                        <a:t> Kasım 2022</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4"/>
                  </a:ext>
                </a:extLst>
              </a:tr>
              <a:tr h="504000">
                <a:tc>
                  <a:txBody>
                    <a:bodyPr/>
                    <a:lstStyle/>
                    <a:p>
                      <a:pPr algn="l"/>
                      <a:r>
                        <a:rPr lang="tr-TR" sz="1800" b="0" dirty="0">
                          <a:solidFill>
                            <a:srgbClr val="002060"/>
                          </a:solidFill>
                        </a:rPr>
                        <a:t>Derslerin Bitişi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30 Aralık</a:t>
                      </a:r>
                      <a:r>
                        <a:rPr lang="tr-TR" sz="1800" b="0" baseline="0" dirty="0"/>
                        <a:t> 2022</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04000">
                <a:tc>
                  <a:txBody>
                    <a:bodyPr/>
                    <a:lstStyle/>
                    <a:p>
                      <a:pPr marL="0" marR="0" indent="0" algn="l" defTabSz="457243" rtl="0" eaLnBrk="1" fontAlgn="auto" latinLnBrk="0" hangingPunct="1">
                        <a:lnSpc>
                          <a:spcPct val="100000"/>
                        </a:lnSpc>
                        <a:spcBef>
                          <a:spcPts val="0"/>
                        </a:spcBef>
                        <a:spcAft>
                          <a:spcPts val="0"/>
                        </a:spcAft>
                        <a:buClrTx/>
                        <a:buSzTx/>
                        <a:buFontTx/>
                        <a:buNone/>
                        <a:tabLst/>
                        <a:defRPr/>
                      </a:pPr>
                      <a:r>
                        <a:rPr lang="tr-TR" sz="1800" b="0" dirty="0">
                          <a:solidFill>
                            <a:srgbClr val="002060"/>
                          </a:solidFill>
                        </a:rPr>
                        <a:t>Final Tarihleri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tr-TR" sz="1800" b="0" dirty="0"/>
                        <a:t>2 0cak – 15 Ocak 2023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6"/>
                  </a:ext>
                </a:extLst>
              </a:tr>
              <a:tr h="504000">
                <a:tc>
                  <a:txBody>
                    <a:bodyPr/>
                    <a:lstStyle/>
                    <a:p>
                      <a:pPr algn="l"/>
                      <a:r>
                        <a:rPr lang="tr-TR" sz="1800" b="0" dirty="0">
                          <a:solidFill>
                            <a:srgbClr val="002060"/>
                          </a:solidFill>
                        </a:rPr>
                        <a:t>Bütünleme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23 Ocak</a:t>
                      </a:r>
                      <a:r>
                        <a:rPr lang="tr-TR" sz="1800" b="0" baseline="0" dirty="0"/>
                        <a:t> – 29 Ocak 2023</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504000">
                <a:tc>
                  <a:txBody>
                    <a:bodyPr/>
                    <a:lstStyle/>
                    <a:p>
                      <a:pPr marL="0" marR="0" indent="0" algn="l" defTabSz="457243" rtl="0" eaLnBrk="1" fontAlgn="auto" latinLnBrk="0" hangingPunct="1">
                        <a:lnSpc>
                          <a:spcPct val="100000"/>
                        </a:lnSpc>
                        <a:spcBef>
                          <a:spcPts val="0"/>
                        </a:spcBef>
                        <a:spcAft>
                          <a:spcPts val="0"/>
                        </a:spcAft>
                        <a:buClrTx/>
                        <a:buSzTx/>
                        <a:buFontTx/>
                        <a:buNone/>
                        <a:tabLst/>
                        <a:defRPr/>
                      </a:pPr>
                      <a:r>
                        <a:rPr lang="tr-TR" sz="1800" b="0" dirty="0">
                          <a:solidFill>
                            <a:srgbClr val="002060"/>
                          </a:solidFill>
                        </a:rPr>
                        <a:t>Bahar Dönemi Ders Kayıtları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tr-TR" sz="1800" b="0" dirty="0"/>
                        <a:t>30 Ocak -3</a:t>
                      </a:r>
                      <a:r>
                        <a:rPr lang="tr-TR" sz="1800" b="0" baseline="0" dirty="0"/>
                        <a:t> Şubat 2022</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8"/>
                  </a:ext>
                </a:extLst>
              </a:tr>
              <a:tr h="504000">
                <a:tc>
                  <a:txBody>
                    <a:bodyPr/>
                    <a:lstStyle/>
                    <a:p>
                      <a:pPr marL="0" marR="0" indent="0" algn="l" defTabSz="457243" rtl="0" eaLnBrk="1" fontAlgn="auto" latinLnBrk="0" hangingPunct="1">
                        <a:lnSpc>
                          <a:spcPct val="100000"/>
                        </a:lnSpc>
                        <a:spcBef>
                          <a:spcPts val="0"/>
                        </a:spcBef>
                        <a:spcAft>
                          <a:spcPts val="0"/>
                        </a:spcAft>
                        <a:buClrTx/>
                        <a:buSzTx/>
                        <a:buFontTx/>
                        <a:buNone/>
                        <a:tabLst/>
                        <a:defRPr/>
                      </a:pPr>
                      <a:endParaRPr lang="tr-TR" sz="1800" b="0"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
        <p:nvSpPr>
          <p:cNvPr id="12" name="Altbilgi Yer Tutucusu 1"/>
          <p:cNvSpPr txBox="1">
            <a:spLocks/>
          </p:cNvSpPr>
          <p:nvPr/>
        </p:nvSpPr>
        <p:spPr>
          <a:xfrm>
            <a:off x="8389516" y="6409074"/>
            <a:ext cx="3600000" cy="259626"/>
          </a:xfrm>
          <a:prstGeom prst="rect">
            <a:avLst/>
          </a:prstGeom>
        </p:spPr>
        <p:txBody>
          <a:bodyPr vert="horz" lIns="91440" tIns="45720" rIns="91440" bIns="45720" rtlCol="0" anchor="ctr"/>
          <a:lstStyle>
            <a:defPPr>
              <a:defRPr lang="tr-T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2771393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txBox="1">
            <a:spLocks/>
          </p:cNvSpPr>
          <p:nvPr/>
        </p:nvSpPr>
        <p:spPr>
          <a:xfrm>
            <a:off x="182662" y="201105"/>
            <a:ext cx="11844000" cy="6480000"/>
          </a:xfrm>
          <a:prstGeom prst="rect">
            <a:avLst/>
          </a:prstGeom>
          <a:solidFill>
            <a:schemeClr val="bg1"/>
          </a:solidFill>
          <a:ln w="12700">
            <a:solidFill>
              <a:srgbClr val="6666FF"/>
            </a:solidFill>
          </a:ln>
        </p:spPr>
        <p:txBody>
          <a:bodyPr vert="horz" lIns="91440" tIns="45720" rIns="91440" bIns="45720" rtlCol="0">
            <a:normAutofit/>
          </a:bodyPr>
          <a:lstStyle>
            <a:lvl1pPr marL="342932" indent="-342932" algn="l" defTabSz="457243" rtl="0" eaLnBrk="1" latinLnBrk="0" hangingPunct="1">
              <a:spcBef>
                <a:spcPts val="1001"/>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3020" indent="-285777" algn="l" defTabSz="457243" rtl="0" eaLnBrk="1" latinLnBrk="0" hangingPunct="1">
              <a:spcBef>
                <a:spcPts val="1001"/>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107" indent="-228622" algn="l" defTabSz="457243" rtl="0" eaLnBrk="1" latinLnBrk="0" hangingPunct="1">
              <a:spcBef>
                <a:spcPts val="1001"/>
              </a:spcBef>
              <a:spcAft>
                <a:spcPts val="0"/>
              </a:spcAft>
              <a:buClr>
                <a:schemeClr val="accent1"/>
              </a:buClr>
              <a:buFont typeface="Wingdings 3" charset="2"/>
              <a:buChar char=""/>
              <a:defRPr sz="1401" kern="1200">
                <a:solidFill>
                  <a:schemeClr val="tx1">
                    <a:lumMod val="75000"/>
                    <a:lumOff val="25000"/>
                  </a:schemeClr>
                </a:solidFill>
                <a:latin typeface="+mn-lt"/>
                <a:ea typeface="+mn-ea"/>
                <a:cs typeface="+mn-cs"/>
              </a:defRPr>
            </a:lvl3pPr>
            <a:lvl4pPr marL="1600350"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593"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836"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2078"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321"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564"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b="1" dirty="0">
              <a:solidFill>
                <a:srgbClr val="002060"/>
              </a:solidFill>
            </a:endParaRPr>
          </a:p>
        </p:txBody>
      </p:sp>
      <p:sp>
        <p:nvSpPr>
          <p:cNvPr id="3" name="Rectangle 2"/>
          <p:cNvSpPr/>
          <p:nvPr/>
        </p:nvSpPr>
        <p:spPr>
          <a:xfrm>
            <a:off x="5591331" y="3057995"/>
            <a:ext cx="3557156" cy="2773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8" name="Düz Bağlayıcı 7"/>
          <p:cNvCxnSpPr/>
          <p:nvPr/>
        </p:nvCxnSpPr>
        <p:spPr>
          <a:xfrm>
            <a:off x="0" y="3642979"/>
            <a:ext cx="2520000" cy="0"/>
          </a:xfrm>
          <a:prstGeom prst="line">
            <a:avLst/>
          </a:prstGeom>
          <a:ln w="12700">
            <a:gradFill flip="none" rotWithShape="1">
              <a:gsLst>
                <a:gs pos="17000">
                  <a:srgbClr val="66FFFF"/>
                </a:gs>
                <a:gs pos="1449">
                  <a:schemeClr val="bg1">
                    <a:lumMod val="95000"/>
                  </a:schemeClr>
                </a:gs>
                <a:gs pos="36000">
                  <a:srgbClr val="EA8EFC"/>
                </a:gs>
                <a:gs pos="70000">
                  <a:srgbClr val="3399FF"/>
                </a:gs>
                <a:gs pos="52000">
                  <a:srgbClr val="FF66CC"/>
                </a:gs>
                <a:gs pos="93000">
                  <a:srgbClr val="66FFFF"/>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9525" y="3664277"/>
            <a:ext cx="2520000" cy="0"/>
          </a:xfrm>
          <a:prstGeom prst="line">
            <a:avLst/>
          </a:prstGeom>
          <a:ln w="12700">
            <a:gradFill flip="none" rotWithShape="1">
              <a:gsLst>
                <a:gs pos="29000">
                  <a:schemeClr val="accent6"/>
                </a:gs>
                <a:gs pos="0">
                  <a:schemeClr val="bg1">
                    <a:lumMod val="95000"/>
                  </a:schemeClr>
                </a:gs>
                <a:gs pos="17000">
                  <a:schemeClr val="accent1">
                    <a:lumMod val="40000"/>
                    <a:lumOff val="60000"/>
                  </a:schemeClr>
                </a:gs>
                <a:gs pos="51000">
                  <a:srgbClr val="66FFFF"/>
                </a:gs>
                <a:gs pos="100000">
                  <a:schemeClr val="accent1">
                    <a:lumMod val="60000"/>
                    <a:lumOff val="40000"/>
                  </a:schemeClr>
                </a:gs>
                <a:gs pos="67000">
                  <a:srgbClr val="6666FF"/>
                </a:gs>
                <a:gs pos="90000">
                  <a:srgbClr val="FF505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4" name="Dikdörtgen 3"/>
          <p:cNvSpPr/>
          <p:nvPr/>
        </p:nvSpPr>
        <p:spPr>
          <a:xfrm>
            <a:off x="2702142" y="3217491"/>
            <a:ext cx="4957829" cy="1497718"/>
          </a:xfrm>
          <a:prstGeom prst="rect">
            <a:avLst/>
          </a:prstGeom>
        </p:spPr>
        <p:txBody>
          <a:bodyPr wrap="square">
            <a:spAutoFit/>
          </a:bodyPr>
          <a:lstStyle/>
          <a:p>
            <a:pPr marL="85725" lvl="0" algn="r">
              <a:lnSpc>
                <a:spcPct val="150000"/>
              </a:lnSpc>
              <a:spcBef>
                <a:spcPts val="1200"/>
              </a:spcBef>
              <a:spcAft>
                <a:spcPts val="600"/>
              </a:spcAft>
              <a:buClr>
                <a:srgbClr val="6666FF"/>
              </a:buClr>
            </a:pPr>
            <a:r>
              <a:rPr lang="tr-TR" sz="3200" i="1" dirty="0">
                <a:latin typeface="Vivaldi" panose="03020602050506090804" pitchFamily="66" charset="0"/>
              </a:rPr>
              <a:t>Güzel anı, başarı ve mutlulukla dolu bir üniversite hayatı dileğiyle….</a:t>
            </a:r>
          </a:p>
        </p:txBody>
      </p:sp>
      <p:grpSp>
        <p:nvGrpSpPr>
          <p:cNvPr id="5" name="Grup 4"/>
          <p:cNvGrpSpPr/>
          <p:nvPr/>
        </p:nvGrpSpPr>
        <p:grpSpPr>
          <a:xfrm>
            <a:off x="8059232" y="3054151"/>
            <a:ext cx="4168769" cy="1226782"/>
            <a:chOff x="8059232" y="3054151"/>
            <a:chExt cx="4168769" cy="1226782"/>
          </a:xfrm>
        </p:grpSpPr>
        <p:sp>
          <p:nvSpPr>
            <p:cNvPr id="11" name="Dikdörtgen 10"/>
            <p:cNvSpPr/>
            <p:nvPr/>
          </p:nvSpPr>
          <p:spPr>
            <a:xfrm>
              <a:off x="9312000" y="3477854"/>
              <a:ext cx="2916000" cy="360000"/>
            </a:xfrm>
            <a:prstGeom prst="rect">
              <a:avLst/>
            </a:prstGeom>
            <a:gradFill>
              <a:gsLst>
                <a:gs pos="9000">
                  <a:srgbClr val="9999FF"/>
                </a:gs>
                <a:gs pos="100000">
                  <a:schemeClr val="bg1"/>
                </a:gs>
              </a:gsLst>
              <a:lin ang="10800000" scaled="1"/>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71488" defTabSz="450892"/>
              <a:endParaRPr lang="tr-TR" sz="1600" b="1" dirty="0">
                <a:solidFill>
                  <a:schemeClr val="tx1"/>
                </a:solidFill>
              </a:endParaRPr>
            </a:p>
          </p:txBody>
        </p:sp>
        <p:pic>
          <p:nvPicPr>
            <p:cNvPr id="14" name="Resim 13" descr="tasarimci-aktas-kirklareli-nin-renklerini_o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059232" y="3054151"/>
              <a:ext cx="1080000" cy="1068297"/>
            </a:xfrm>
            <a:prstGeom prst="rect">
              <a:avLst/>
            </a:prstGeom>
            <a:noFill/>
            <a:ln>
              <a:noFill/>
            </a:ln>
          </p:spPr>
        </p:pic>
        <p:sp>
          <p:nvSpPr>
            <p:cNvPr id="15" name="Dikdörtgen 14"/>
            <p:cNvSpPr/>
            <p:nvPr/>
          </p:nvSpPr>
          <p:spPr>
            <a:xfrm>
              <a:off x="9349826" y="3078992"/>
              <a:ext cx="2878175" cy="276999"/>
            </a:xfrm>
            <a:prstGeom prst="rect">
              <a:avLst/>
            </a:prstGeom>
          </p:spPr>
          <p:txBody>
            <a:bodyPr wrap="square" lIns="180000">
              <a:spAutoFit/>
            </a:bodyPr>
            <a:lstStyle/>
            <a:p>
              <a:pPr indent="-88900">
                <a:spcBef>
                  <a:spcPts val="600"/>
                </a:spcBef>
                <a:buClr>
                  <a:srgbClr val="6666FF"/>
                </a:buClr>
                <a:tabLst>
                  <a:tab pos="266700" algn="l"/>
                </a:tabLst>
              </a:pPr>
              <a:r>
                <a:rPr lang="tr-TR" sz="1200" b="1" spc="300" dirty="0">
                  <a:solidFill>
                    <a:schemeClr val="bg1">
                      <a:lumMod val="65000"/>
                    </a:schemeClr>
                  </a:solidFill>
                </a:rPr>
                <a:t>Kırklareli Üniversitesi</a:t>
              </a:r>
            </a:p>
          </p:txBody>
        </p:sp>
        <p:sp>
          <p:nvSpPr>
            <p:cNvPr id="16" name="Dikdörtgen 15"/>
            <p:cNvSpPr/>
            <p:nvPr/>
          </p:nvSpPr>
          <p:spPr>
            <a:xfrm>
              <a:off x="9426273" y="4003934"/>
              <a:ext cx="2682145" cy="276999"/>
            </a:xfrm>
            <a:prstGeom prst="rect">
              <a:avLst/>
            </a:prstGeom>
          </p:spPr>
          <p:txBody>
            <a:bodyPr wrap="none">
              <a:spAutoFit/>
            </a:bodyPr>
            <a:lstStyle/>
            <a:p>
              <a:pPr marL="542925" indent="-542925">
                <a:buClr>
                  <a:srgbClr val="6666FF"/>
                </a:buClr>
              </a:pPr>
              <a:r>
                <a:rPr lang="tr-TR" sz="1200" i="1" spc="500" dirty="0">
                  <a:solidFill>
                    <a:srgbClr val="9A9AE6"/>
                  </a:solidFill>
                  <a:latin typeface="Harlow Solid Italic" panose="04030604020F02020D02" pitchFamily="82" charset="0"/>
                </a:rPr>
                <a:t>Bilgeliğe Yolculuk…</a:t>
              </a:r>
            </a:p>
          </p:txBody>
        </p:sp>
      </p:grpSp>
      <p:sp>
        <p:nvSpPr>
          <p:cNvPr id="18"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311310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7"/>
          <p:cNvSpPr txBox="1">
            <a:spLocks/>
          </p:cNvSpPr>
          <p:nvPr/>
        </p:nvSpPr>
        <p:spPr>
          <a:xfrm>
            <a:off x="182662" y="201105"/>
            <a:ext cx="11844000" cy="6480000"/>
          </a:xfrm>
          <a:prstGeom prst="rect">
            <a:avLst/>
          </a:prstGeom>
          <a:solidFill>
            <a:schemeClr val="bg1"/>
          </a:solidFill>
          <a:ln w="12700">
            <a:solidFill>
              <a:srgbClr val="6666FF"/>
            </a:solidFill>
          </a:ln>
        </p:spPr>
        <p:txBody>
          <a:bodyPr vert="horz" lIns="91440" tIns="45720" rIns="91440" bIns="45720" rtlCol="0">
            <a:normAutofit/>
          </a:bodyPr>
          <a:lstStyle>
            <a:lvl1pPr marL="342932" indent="-342932" algn="l" defTabSz="457243" rtl="0" eaLnBrk="1" latinLnBrk="0" hangingPunct="1">
              <a:spcBef>
                <a:spcPts val="1001"/>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3020" indent="-285777" algn="l" defTabSz="457243" rtl="0" eaLnBrk="1" latinLnBrk="0" hangingPunct="1">
              <a:spcBef>
                <a:spcPts val="1001"/>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107" indent="-228622" algn="l" defTabSz="457243" rtl="0" eaLnBrk="1" latinLnBrk="0" hangingPunct="1">
              <a:spcBef>
                <a:spcPts val="1001"/>
              </a:spcBef>
              <a:spcAft>
                <a:spcPts val="0"/>
              </a:spcAft>
              <a:buClr>
                <a:schemeClr val="accent1"/>
              </a:buClr>
              <a:buFont typeface="Wingdings 3" charset="2"/>
              <a:buChar char=""/>
              <a:defRPr sz="1401" kern="1200">
                <a:solidFill>
                  <a:schemeClr val="tx1">
                    <a:lumMod val="75000"/>
                    <a:lumOff val="25000"/>
                  </a:schemeClr>
                </a:solidFill>
                <a:latin typeface="+mn-lt"/>
                <a:ea typeface="+mn-ea"/>
                <a:cs typeface="+mn-cs"/>
              </a:defRPr>
            </a:lvl3pPr>
            <a:lvl4pPr marL="1600350"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593"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836"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2078"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321"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564"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b="1" dirty="0">
              <a:solidFill>
                <a:srgbClr val="002060"/>
              </a:solidFill>
            </a:endParaRPr>
          </a:p>
        </p:txBody>
      </p:sp>
      <p:sp>
        <p:nvSpPr>
          <p:cNvPr id="3" name="Rectangle 2"/>
          <p:cNvSpPr/>
          <p:nvPr/>
        </p:nvSpPr>
        <p:spPr>
          <a:xfrm>
            <a:off x="5591331" y="3057995"/>
            <a:ext cx="3557156" cy="2773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8" name="Düz Bağlayıcı 7"/>
          <p:cNvCxnSpPr/>
          <p:nvPr/>
        </p:nvCxnSpPr>
        <p:spPr>
          <a:xfrm>
            <a:off x="0" y="3465179"/>
            <a:ext cx="5400000" cy="0"/>
          </a:xfrm>
          <a:prstGeom prst="line">
            <a:avLst/>
          </a:prstGeom>
          <a:ln w="12700">
            <a:gradFill flip="none" rotWithShape="1">
              <a:gsLst>
                <a:gs pos="17000">
                  <a:srgbClr val="66FFFF"/>
                </a:gs>
                <a:gs pos="1449">
                  <a:schemeClr val="bg1">
                    <a:lumMod val="95000"/>
                  </a:schemeClr>
                </a:gs>
                <a:gs pos="36000">
                  <a:srgbClr val="EA8EFC"/>
                </a:gs>
                <a:gs pos="70000">
                  <a:srgbClr val="3399FF"/>
                </a:gs>
                <a:gs pos="52000">
                  <a:srgbClr val="FF66CC"/>
                </a:gs>
                <a:gs pos="93000">
                  <a:srgbClr val="66FFFF"/>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9525" y="3486477"/>
            <a:ext cx="5400000" cy="0"/>
          </a:xfrm>
          <a:prstGeom prst="line">
            <a:avLst/>
          </a:prstGeom>
          <a:ln w="12700">
            <a:gradFill flip="none" rotWithShape="1">
              <a:gsLst>
                <a:gs pos="29000">
                  <a:schemeClr val="accent6"/>
                </a:gs>
                <a:gs pos="0">
                  <a:schemeClr val="bg1">
                    <a:lumMod val="95000"/>
                  </a:schemeClr>
                </a:gs>
                <a:gs pos="17000">
                  <a:schemeClr val="accent1">
                    <a:lumMod val="40000"/>
                    <a:lumOff val="60000"/>
                  </a:schemeClr>
                </a:gs>
                <a:gs pos="51000">
                  <a:srgbClr val="66FFFF"/>
                </a:gs>
                <a:gs pos="100000">
                  <a:schemeClr val="accent1">
                    <a:lumMod val="60000"/>
                    <a:lumOff val="40000"/>
                  </a:schemeClr>
                </a:gs>
                <a:gs pos="67000">
                  <a:srgbClr val="6666FF"/>
                </a:gs>
                <a:gs pos="90000">
                  <a:srgbClr val="FF505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2" name="Dikdörtgen 11"/>
          <p:cNvSpPr/>
          <p:nvPr/>
        </p:nvSpPr>
        <p:spPr>
          <a:xfrm>
            <a:off x="5473203" y="3099946"/>
            <a:ext cx="6732000" cy="396000"/>
          </a:xfrm>
          <a:prstGeom prst="rect">
            <a:avLst/>
          </a:prstGeom>
          <a:solidFill>
            <a:schemeClr val="tx2">
              <a:lumMod val="20000"/>
              <a:lumOff val="80000"/>
              <a:alpha val="71000"/>
            </a:schemeClr>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176213" defTabSz="466768">
              <a:tabLst>
                <a:tab pos="1971675" algn="l"/>
                <a:tab pos="1978025" algn="l"/>
              </a:tabLst>
            </a:pPr>
            <a:r>
              <a:rPr lang="tr-TR" sz="2000" b="1" spc="250" dirty="0">
                <a:solidFill>
                  <a:srgbClr val="003366"/>
                </a:solidFill>
              </a:rPr>
              <a:t>Sunum &amp; </a:t>
            </a:r>
            <a:r>
              <a:rPr lang="tr-TR" sz="2000" b="1" spc="250" dirty="0">
                <a:solidFill>
                  <a:srgbClr val="6666FF"/>
                </a:solidFill>
              </a:rPr>
              <a:t>Kapsam</a:t>
            </a:r>
          </a:p>
        </p:txBody>
      </p:sp>
      <p:sp>
        <p:nvSpPr>
          <p:cNvPr id="9" name="Dikdörtgen 8"/>
          <p:cNvSpPr/>
          <p:nvPr/>
        </p:nvSpPr>
        <p:spPr>
          <a:xfrm>
            <a:off x="5715235" y="3511170"/>
            <a:ext cx="5010373" cy="1461939"/>
          </a:xfrm>
          <a:prstGeom prst="rect">
            <a:avLst/>
          </a:prstGeom>
        </p:spPr>
        <p:txBody>
          <a:bodyPr wrap="square" lIns="0" tIns="0" rIns="0" bIns="0" anchor="ctr" anchorCtr="0">
            <a:spAutoFit/>
          </a:bodyPr>
          <a:lstStyle/>
          <a:p>
            <a:pPr marL="360363" indent="-274638" algn="just">
              <a:spcBef>
                <a:spcPts val="601"/>
              </a:spcBef>
              <a:spcAft>
                <a:spcPts val="1200"/>
              </a:spcAft>
              <a:buClr>
                <a:srgbClr val="9999FF"/>
              </a:buClr>
              <a:buFont typeface="Wingdings" panose="05000000000000000000" pitchFamily="2" charset="2"/>
              <a:buChar char="§"/>
            </a:pPr>
            <a:r>
              <a:rPr lang="tr-TR" sz="2000" dirty="0">
                <a:solidFill>
                  <a:srgbClr val="002060"/>
                </a:solidFill>
              </a:rPr>
              <a:t>İktisadi ve İdari Bilimler Fakültesi  Tanıtımı</a:t>
            </a:r>
          </a:p>
          <a:p>
            <a:pPr marL="360363" indent="-274638" algn="just">
              <a:spcBef>
                <a:spcPts val="601"/>
              </a:spcBef>
              <a:spcAft>
                <a:spcPts val="1200"/>
              </a:spcAft>
              <a:buClr>
                <a:srgbClr val="9999FF"/>
              </a:buClr>
              <a:buFont typeface="Wingdings" panose="05000000000000000000" pitchFamily="2" charset="2"/>
              <a:buChar char="§"/>
            </a:pPr>
            <a:r>
              <a:rPr lang="tr-TR" sz="2000" dirty="0">
                <a:solidFill>
                  <a:srgbClr val="002060"/>
                </a:solidFill>
              </a:rPr>
              <a:t>Siyaset Bilimi ve Kamu Yönetimi Bölümü Tanıtımı</a:t>
            </a:r>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3449831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7"/>
          <p:cNvSpPr txBox="1">
            <a:spLocks/>
          </p:cNvSpPr>
          <p:nvPr/>
        </p:nvSpPr>
        <p:spPr>
          <a:xfrm>
            <a:off x="182662" y="201105"/>
            <a:ext cx="11844000" cy="6480000"/>
          </a:xfrm>
          <a:prstGeom prst="rect">
            <a:avLst/>
          </a:prstGeom>
          <a:solidFill>
            <a:schemeClr val="bg1"/>
          </a:solidFill>
          <a:ln w="12700">
            <a:solidFill>
              <a:srgbClr val="6666FF"/>
            </a:solidFill>
          </a:ln>
        </p:spPr>
        <p:txBody>
          <a:bodyPr vert="horz" lIns="91440" tIns="45720" rIns="91440" bIns="45720" rtlCol="0">
            <a:normAutofit/>
          </a:bodyPr>
          <a:lstStyle>
            <a:lvl1pPr marL="342932" indent="-342932" algn="l" defTabSz="457243" rtl="0" eaLnBrk="1" latinLnBrk="0" hangingPunct="1">
              <a:spcBef>
                <a:spcPts val="1001"/>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3020" indent="-285777" algn="l" defTabSz="457243" rtl="0" eaLnBrk="1" latinLnBrk="0" hangingPunct="1">
              <a:spcBef>
                <a:spcPts val="1001"/>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107" indent="-228622" algn="l" defTabSz="457243" rtl="0" eaLnBrk="1" latinLnBrk="0" hangingPunct="1">
              <a:spcBef>
                <a:spcPts val="1001"/>
              </a:spcBef>
              <a:spcAft>
                <a:spcPts val="0"/>
              </a:spcAft>
              <a:buClr>
                <a:schemeClr val="accent1"/>
              </a:buClr>
              <a:buFont typeface="Wingdings 3" charset="2"/>
              <a:buChar char=""/>
              <a:defRPr sz="1401" kern="1200">
                <a:solidFill>
                  <a:schemeClr val="tx1">
                    <a:lumMod val="75000"/>
                    <a:lumOff val="25000"/>
                  </a:schemeClr>
                </a:solidFill>
                <a:latin typeface="+mn-lt"/>
                <a:ea typeface="+mn-ea"/>
                <a:cs typeface="+mn-cs"/>
              </a:defRPr>
            </a:lvl3pPr>
            <a:lvl4pPr marL="1600350"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593"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836"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2078"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321"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564"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b="1" dirty="0">
              <a:solidFill>
                <a:srgbClr val="002060"/>
              </a:solidFill>
            </a:endParaRPr>
          </a:p>
        </p:txBody>
      </p:sp>
      <p:sp>
        <p:nvSpPr>
          <p:cNvPr id="3" name="Rectangle 2"/>
          <p:cNvSpPr/>
          <p:nvPr/>
        </p:nvSpPr>
        <p:spPr>
          <a:xfrm>
            <a:off x="5591331" y="3057995"/>
            <a:ext cx="3557156" cy="2773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8" name="Düz Bağlayıcı 7"/>
          <p:cNvCxnSpPr/>
          <p:nvPr/>
        </p:nvCxnSpPr>
        <p:spPr>
          <a:xfrm>
            <a:off x="0" y="3465179"/>
            <a:ext cx="5400000" cy="0"/>
          </a:xfrm>
          <a:prstGeom prst="line">
            <a:avLst/>
          </a:prstGeom>
          <a:ln w="12700">
            <a:gradFill flip="none" rotWithShape="1">
              <a:gsLst>
                <a:gs pos="17000">
                  <a:srgbClr val="66FFFF"/>
                </a:gs>
                <a:gs pos="1449">
                  <a:schemeClr val="bg1">
                    <a:lumMod val="95000"/>
                  </a:schemeClr>
                </a:gs>
                <a:gs pos="36000">
                  <a:srgbClr val="EA8EFC"/>
                </a:gs>
                <a:gs pos="70000">
                  <a:srgbClr val="3399FF"/>
                </a:gs>
                <a:gs pos="52000">
                  <a:srgbClr val="FF66CC"/>
                </a:gs>
                <a:gs pos="93000">
                  <a:srgbClr val="66FFFF"/>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9525" y="3486477"/>
            <a:ext cx="5400000" cy="0"/>
          </a:xfrm>
          <a:prstGeom prst="line">
            <a:avLst/>
          </a:prstGeom>
          <a:ln w="12700">
            <a:gradFill flip="none" rotWithShape="1">
              <a:gsLst>
                <a:gs pos="29000">
                  <a:schemeClr val="accent6"/>
                </a:gs>
                <a:gs pos="0">
                  <a:schemeClr val="bg1">
                    <a:lumMod val="95000"/>
                  </a:schemeClr>
                </a:gs>
                <a:gs pos="17000">
                  <a:schemeClr val="accent1">
                    <a:lumMod val="40000"/>
                    <a:lumOff val="60000"/>
                  </a:schemeClr>
                </a:gs>
                <a:gs pos="51000">
                  <a:srgbClr val="66FFFF"/>
                </a:gs>
                <a:gs pos="100000">
                  <a:schemeClr val="accent1">
                    <a:lumMod val="60000"/>
                    <a:lumOff val="40000"/>
                  </a:schemeClr>
                </a:gs>
                <a:gs pos="67000">
                  <a:srgbClr val="6666FF"/>
                </a:gs>
                <a:gs pos="90000">
                  <a:srgbClr val="FF505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2" name="Dikdörtgen 11"/>
          <p:cNvSpPr/>
          <p:nvPr/>
        </p:nvSpPr>
        <p:spPr>
          <a:xfrm>
            <a:off x="4994739" y="3099946"/>
            <a:ext cx="7200000" cy="396000"/>
          </a:xfrm>
          <a:prstGeom prst="rect">
            <a:avLst/>
          </a:prstGeom>
          <a:solidFill>
            <a:schemeClr val="tx2">
              <a:lumMod val="20000"/>
              <a:lumOff val="80000"/>
              <a:alpha val="71000"/>
            </a:schemeClr>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87313" defTabSz="466768">
              <a:tabLst>
                <a:tab pos="1971675" algn="l"/>
                <a:tab pos="1978025" algn="l"/>
              </a:tabLst>
            </a:pPr>
            <a:r>
              <a:rPr lang="tr-TR" sz="2000" b="1" spc="250" dirty="0">
                <a:solidFill>
                  <a:srgbClr val="003366"/>
                </a:solidFill>
              </a:rPr>
              <a:t>İktisadi ve İdari Bilimler Fakültesi &amp; </a:t>
            </a:r>
          </a:p>
          <a:p>
            <a:pPr indent="87313" defTabSz="466768">
              <a:tabLst>
                <a:tab pos="1971675" algn="l"/>
                <a:tab pos="1978025" algn="l"/>
              </a:tabLst>
            </a:pPr>
            <a:r>
              <a:rPr lang="tr-TR" sz="2000" b="1" spc="250" dirty="0">
                <a:solidFill>
                  <a:srgbClr val="6666FF"/>
                </a:solidFill>
              </a:rPr>
              <a:t>Genel Tanıtımı</a:t>
            </a:r>
          </a:p>
        </p:txBody>
      </p:sp>
      <p:sp>
        <p:nvSpPr>
          <p:cNvPr id="13" name="Dikdörtgen 12"/>
          <p:cNvSpPr/>
          <p:nvPr/>
        </p:nvSpPr>
        <p:spPr>
          <a:xfrm>
            <a:off x="5162343" y="4076622"/>
            <a:ext cx="5010373" cy="276999"/>
          </a:xfrm>
          <a:prstGeom prst="rect">
            <a:avLst/>
          </a:prstGeom>
        </p:spPr>
        <p:txBody>
          <a:bodyPr wrap="square" lIns="0" tIns="0" rIns="0" bIns="0" anchor="ctr" anchorCtr="0">
            <a:spAutoFit/>
          </a:bodyPr>
          <a:lstStyle/>
          <a:p>
            <a:pPr marL="360363" indent="-274638">
              <a:spcBef>
                <a:spcPts val="601"/>
              </a:spcBef>
              <a:spcAft>
                <a:spcPts val="600"/>
              </a:spcAft>
              <a:buClr>
                <a:srgbClr val="9999FF"/>
              </a:buClr>
              <a:buFont typeface="Wingdings" panose="05000000000000000000" pitchFamily="2" charset="2"/>
              <a:buChar char="§"/>
            </a:pPr>
            <a:r>
              <a:rPr lang="tr-TR" dirty="0">
                <a:solidFill>
                  <a:srgbClr val="002060"/>
                </a:solidFill>
                <a:latin typeface="Century Gothic" panose="020B0502020202020204" pitchFamily="34" charset="0"/>
              </a:rPr>
              <a:t>Genel Tanıtım</a:t>
            </a:r>
          </a:p>
        </p:txBody>
      </p:sp>
      <p:sp>
        <p:nvSpPr>
          <p:cNvPr id="14" name="Altbilgi Yer Tutucusu 1"/>
          <p:cNvSpPr txBox="1">
            <a:spLocks/>
          </p:cNvSpPr>
          <p:nvPr/>
        </p:nvSpPr>
        <p:spPr>
          <a:xfrm>
            <a:off x="8389516" y="6409074"/>
            <a:ext cx="3600000" cy="259626"/>
          </a:xfrm>
          <a:prstGeom prst="rect">
            <a:avLst/>
          </a:prstGeom>
        </p:spPr>
        <p:txBody>
          <a:bodyPr vert="horz" lIns="91440" tIns="45720" rIns="91440" bIns="45720" rtlCol="0" anchor="ctr"/>
          <a:lstStyle>
            <a:defPPr>
              <a:defRPr lang="tr-T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3606908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8"/>
            <a:ext cx="7518169" cy="396000"/>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algn="ctr" defTabSz="466768"/>
            <a:r>
              <a:rPr lang="tr-TR" spc="150" dirty="0">
                <a:solidFill>
                  <a:srgbClr val="6666FF"/>
                </a:solidFill>
              </a:rPr>
              <a:t>İktisadi ve İdari Bilimler Fakültesi / </a:t>
            </a:r>
          </a:p>
          <a:p>
            <a:pPr indent="266700" algn="ctr" defTabSz="466768"/>
            <a:r>
              <a:rPr lang="tr-TR" spc="150" dirty="0">
                <a:solidFill>
                  <a:srgbClr val="6666FF"/>
                </a:solidFill>
              </a:rPr>
              <a:t>Fiziksel Genel Tanıtımı</a:t>
            </a:r>
          </a:p>
        </p:txBody>
      </p:sp>
      <p:cxnSp>
        <p:nvCxnSpPr>
          <p:cNvPr id="19" name="Düz Bağlayıcı 18"/>
          <p:cNvCxnSpPr/>
          <p:nvPr/>
        </p:nvCxnSpPr>
        <p:spPr>
          <a:xfrm rot="5400000">
            <a:off x="591774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5" name="Dikdörtgen 14"/>
          <p:cNvSpPr/>
          <p:nvPr/>
        </p:nvSpPr>
        <p:spPr>
          <a:xfrm>
            <a:off x="8624142" y="2406854"/>
            <a:ext cx="3300972" cy="2877711"/>
          </a:xfrm>
          <a:prstGeom prst="rect">
            <a:avLst/>
          </a:prstGeom>
        </p:spPr>
        <p:txBody>
          <a:bodyPr wrap="square" lIns="0" tIns="0" rIns="0" bIns="0" anchor="ctr" anchorCtr="0">
            <a:spAutoFit/>
          </a:bodyPr>
          <a:lstStyle/>
          <a:p>
            <a:pPr marL="266700" lvl="0" indent="-180975">
              <a:spcBef>
                <a:spcPts val="1200"/>
              </a:spcBef>
              <a:spcAft>
                <a:spcPts val="600"/>
              </a:spcAft>
              <a:buFontTx/>
              <a:buChar char="-"/>
            </a:pPr>
            <a:r>
              <a:rPr lang="tr-TR" sz="1600" dirty="0">
                <a:solidFill>
                  <a:srgbClr val="333399"/>
                </a:solidFill>
                <a:ea typeface="Calibri" panose="020F0502020204030204" pitchFamily="34" charset="0"/>
                <a:cs typeface="Times New Roman" panose="02020603050405020304" pitchFamily="18" charset="0"/>
              </a:rPr>
              <a:t>Akademik Personel Ofisleri</a:t>
            </a:r>
          </a:p>
          <a:p>
            <a:pPr marL="266700" lvl="0" indent="-180975">
              <a:spcBef>
                <a:spcPts val="1200"/>
              </a:spcBef>
              <a:spcAft>
                <a:spcPts val="600"/>
              </a:spcAft>
              <a:buFontTx/>
              <a:buChar char="-"/>
            </a:pPr>
            <a:r>
              <a:rPr lang="tr-TR" sz="1600" dirty="0">
                <a:solidFill>
                  <a:srgbClr val="333399"/>
                </a:solidFill>
                <a:ea typeface="Calibri" panose="020F0502020204030204" pitchFamily="34" charset="0"/>
                <a:cs typeface="Times New Roman" panose="02020603050405020304" pitchFamily="18" charset="0"/>
              </a:rPr>
              <a:t>Merkezi Derslik 2  1-2-3. Katlar </a:t>
            </a:r>
          </a:p>
          <a:p>
            <a:pPr marL="266700" lvl="0" indent="-180975">
              <a:spcBef>
                <a:spcPts val="1200"/>
              </a:spcBef>
              <a:spcAft>
                <a:spcPts val="600"/>
              </a:spcAft>
              <a:buFontTx/>
              <a:buChar char="-"/>
            </a:pPr>
            <a:r>
              <a:rPr lang="tr-TR" sz="1600" b="1" dirty="0">
                <a:solidFill>
                  <a:srgbClr val="333399"/>
                </a:solidFill>
                <a:ea typeface="Calibri" panose="020F0502020204030204" pitchFamily="34" charset="0"/>
                <a:cs typeface="Times New Roman" panose="02020603050405020304" pitchFamily="18" charset="0"/>
              </a:rPr>
              <a:t> </a:t>
            </a:r>
            <a:r>
              <a:rPr lang="tr-TR" sz="1600" dirty="0">
                <a:solidFill>
                  <a:srgbClr val="333399"/>
                </a:solidFill>
                <a:ea typeface="Calibri" panose="020F0502020204030204" pitchFamily="34" charset="0"/>
                <a:cs typeface="Times New Roman" panose="02020603050405020304" pitchFamily="18" charset="0"/>
              </a:rPr>
              <a:t>Fotokopi &amp; Kırtasiye</a:t>
            </a:r>
          </a:p>
          <a:p>
            <a:pPr marL="266700" lvl="0" indent="-180975">
              <a:spcBef>
                <a:spcPts val="1200"/>
              </a:spcBef>
              <a:spcAft>
                <a:spcPts val="600"/>
              </a:spcAft>
              <a:buFontTx/>
              <a:buChar char="-"/>
            </a:pPr>
            <a:r>
              <a:rPr lang="tr-TR" sz="1600" dirty="0">
                <a:solidFill>
                  <a:srgbClr val="333399"/>
                </a:solidFill>
                <a:ea typeface="Calibri" panose="020F0502020204030204" pitchFamily="34" charset="0"/>
                <a:cs typeface="Times New Roman" panose="02020603050405020304" pitchFamily="18" charset="0"/>
              </a:rPr>
              <a:t> Kayalı Fotokopi </a:t>
            </a:r>
          </a:p>
          <a:p>
            <a:pPr marL="266700" lvl="0" indent="-180975">
              <a:spcBef>
                <a:spcPts val="1200"/>
              </a:spcBef>
              <a:spcAft>
                <a:spcPts val="600"/>
              </a:spcAft>
              <a:buFontTx/>
              <a:buChar char="-"/>
            </a:pPr>
            <a:r>
              <a:rPr lang="tr-TR" sz="1600" dirty="0">
                <a:solidFill>
                  <a:srgbClr val="333399"/>
                </a:solidFill>
                <a:ea typeface="Calibri" panose="020F0502020204030204" pitchFamily="34" charset="0"/>
                <a:cs typeface="Times New Roman" panose="02020603050405020304" pitchFamily="18" charset="0"/>
              </a:rPr>
              <a:t>Şehir Merkezindeki Alternatif Fotokopiciler</a:t>
            </a:r>
          </a:p>
          <a:p>
            <a:pPr marL="266700" lvl="0" indent="-180975">
              <a:spcBef>
                <a:spcPts val="1200"/>
              </a:spcBef>
              <a:spcAft>
                <a:spcPts val="600"/>
              </a:spcAft>
            </a:pPr>
            <a:endParaRPr lang="tr-TR" sz="1600" b="1" dirty="0">
              <a:solidFill>
                <a:srgbClr val="333399"/>
              </a:solidFill>
              <a:ea typeface="Calibri" panose="020F0502020204030204" pitchFamily="34" charset="0"/>
              <a:cs typeface="Times New Roman" panose="02020603050405020304" pitchFamily="18" charset="0"/>
            </a:endParaRP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5</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graphicFrame>
        <p:nvGraphicFramePr>
          <p:cNvPr id="16" name="Tablo 15"/>
          <p:cNvGraphicFramePr>
            <a:graphicFrameLocks noGrp="1"/>
          </p:cNvGraphicFramePr>
          <p:nvPr>
            <p:extLst>
              <p:ext uri="{D42A27DB-BD31-4B8C-83A1-F6EECF244321}">
                <p14:modId xmlns:p14="http://schemas.microsoft.com/office/powerpoint/2010/main" val="2338054343"/>
              </p:ext>
            </p:extLst>
          </p:nvPr>
        </p:nvGraphicFramePr>
        <p:xfrm>
          <a:off x="496877" y="1556206"/>
          <a:ext cx="7940865" cy="5158375"/>
        </p:xfrm>
        <a:graphic>
          <a:graphicData uri="http://schemas.openxmlformats.org/drawingml/2006/table">
            <a:tbl>
              <a:tblPr firstRow="1" bandRow="1">
                <a:tableStyleId>{5940675A-B579-460E-94D1-54222C63F5DA}</a:tableStyleId>
              </a:tblPr>
              <a:tblGrid>
                <a:gridCol w="2512138">
                  <a:extLst>
                    <a:ext uri="{9D8B030D-6E8A-4147-A177-3AD203B41FA5}">
                      <a16:colId xmlns:a16="http://schemas.microsoft.com/office/drawing/2014/main" val="20000"/>
                    </a:ext>
                  </a:extLst>
                </a:gridCol>
                <a:gridCol w="5428727">
                  <a:extLst>
                    <a:ext uri="{9D8B030D-6E8A-4147-A177-3AD203B41FA5}">
                      <a16:colId xmlns:a16="http://schemas.microsoft.com/office/drawing/2014/main" val="20001"/>
                    </a:ext>
                  </a:extLst>
                </a:gridCol>
              </a:tblGrid>
              <a:tr h="486295">
                <a:tc>
                  <a:txBody>
                    <a:bodyPr/>
                    <a:lstStyle/>
                    <a:p>
                      <a:pPr algn="l"/>
                      <a:r>
                        <a:rPr lang="tr-TR" sz="1800" b="1" baseline="0" dirty="0">
                          <a:solidFill>
                            <a:schemeClr val="bg1">
                              <a:lumMod val="95000"/>
                            </a:schemeClr>
                          </a:solidFill>
                        </a:rPr>
                        <a:t>Alanlar</a:t>
                      </a:r>
                      <a:endParaRPr lang="tr-TR" sz="1800" b="1" dirty="0">
                        <a:solidFill>
                          <a:schemeClr val="bg1">
                            <a:lumMod val="9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tc>
                  <a:txBody>
                    <a:bodyPr/>
                    <a:lstStyle/>
                    <a:p>
                      <a:pPr algn="l"/>
                      <a:r>
                        <a:rPr lang="tr-TR" sz="1800" b="1" dirty="0">
                          <a:solidFill>
                            <a:schemeClr val="bg1">
                              <a:lumMod val="95000"/>
                            </a:schemeClr>
                          </a:solidFill>
                        </a:rPr>
                        <a:t>Açıklama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extLst>
                  <a:ext uri="{0D108BD9-81ED-4DB2-BD59-A6C34878D82A}">
                    <a16:rowId xmlns:a16="http://schemas.microsoft.com/office/drawing/2014/main" val="10000"/>
                  </a:ext>
                </a:extLst>
              </a:tr>
              <a:tr h="504000">
                <a:tc>
                  <a:txBody>
                    <a:bodyPr/>
                    <a:lstStyle/>
                    <a:p>
                      <a:r>
                        <a:rPr lang="tr-TR" dirty="0"/>
                        <a:t>Birimdeki</a:t>
                      </a:r>
                      <a:r>
                        <a:rPr lang="tr-TR" baseline="0" dirty="0"/>
                        <a:t> </a:t>
                      </a:r>
                      <a:r>
                        <a:rPr lang="tr-TR" dirty="0"/>
                        <a:t>Bölümler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SBKY, ÇEEİ,</a:t>
                      </a:r>
                      <a:r>
                        <a:rPr lang="tr-TR" sz="1800" b="0" baseline="0" dirty="0"/>
                        <a:t> İşletme, İktisat, Uluslararası İlişkiler, </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4000">
                <a:tc>
                  <a:txBody>
                    <a:bodyPr/>
                    <a:lstStyle/>
                    <a:p>
                      <a:pPr algn="l"/>
                      <a:r>
                        <a:rPr lang="tr-TR" sz="1800" b="0" dirty="0">
                          <a:solidFill>
                            <a:srgbClr val="002060"/>
                          </a:solidFill>
                        </a:rPr>
                        <a:t>Birim Derslikleri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tr-TR" sz="1800" b="0" dirty="0"/>
                        <a:t>Merkezi Derslik 2- 3. Kat. 300-320 arası derslikler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504000">
                <a:tc>
                  <a:txBody>
                    <a:bodyPr/>
                    <a:lstStyle/>
                    <a:p>
                      <a:pPr algn="l"/>
                      <a:r>
                        <a:rPr lang="tr-TR" sz="1800" b="0" dirty="0">
                          <a:solidFill>
                            <a:srgbClr val="002060"/>
                          </a:solidFill>
                        </a:rPr>
                        <a:t>Kütüphane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1 Merkez Kütüphane</a:t>
                      </a:r>
                      <a:r>
                        <a:rPr lang="tr-TR" sz="1800" b="0" baseline="0" dirty="0"/>
                        <a:t> Kayalı </a:t>
                      </a:r>
                      <a:r>
                        <a:rPr lang="tr-TR" sz="1800" b="0" baseline="0" dirty="0" err="1"/>
                        <a:t>Kampüsü</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04000">
                <a:tc>
                  <a:txBody>
                    <a:bodyPr/>
                    <a:lstStyle/>
                    <a:p>
                      <a:pPr algn="l"/>
                      <a:r>
                        <a:rPr lang="tr-TR" sz="1800" b="0" dirty="0">
                          <a:solidFill>
                            <a:srgbClr val="002060"/>
                          </a:solidFill>
                        </a:rPr>
                        <a:t>Spor Alanları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tr-TR" sz="1800" b="0" dirty="0"/>
                        <a:t>Kapalı</a:t>
                      </a:r>
                      <a:r>
                        <a:rPr lang="tr-TR" sz="1800" b="0" baseline="0" dirty="0"/>
                        <a:t> Spor Salonu, </a:t>
                      </a:r>
                      <a:r>
                        <a:rPr lang="tr-TR" sz="1800" b="0" baseline="0" dirty="0" err="1"/>
                        <a:t>Fitness</a:t>
                      </a:r>
                      <a:r>
                        <a:rPr lang="tr-TR" sz="1800" b="0" baseline="0" dirty="0"/>
                        <a:t> Salonu, Stadyum, Açık Hava Basketbol, Voleybol ve Tenis Sahaları</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4"/>
                  </a:ext>
                </a:extLst>
              </a:tr>
              <a:tr h="504000">
                <a:tc>
                  <a:txBody>
                    <a:bodyPr/>
                    <a:lstStyle/>
                    <a:p>
                      <a:pPr algn="l"/>
                      <a:r>
                        <a:rPr lang="tr-TR" sz="1800" b="0" dirty="0">
                          <a:solidFill>
                            <a:srgbClr val="002060"/>
                          </a:solidFill>
                        </a:rPr>
                        <a:t>Konferans</a:t>
                      </a:r>
                      <a:r>
                        <a:rPr lang="tr-TR" sz="1800" b="0" baseline="0" dirty="0">
                          <a:solidFill>
                            <a:srgbClr val="002060"/>
                          </a:solidFill>
                        </a:rPr>
                        <a:t> Salonu</a:t>
                      </a:r>
                      <a:endParaRPr lang="tr-TR" sz="1800" b="0"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Hasan Zan Konferans Salonu, Merkezi</a:t>
                      </a:r>
                      <a:r>
                        <a:rPr lang="tr-TR" sz="1800" b="0" baseline="0" dirty="0"/>
                        <a:t> Derslik 2</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04000">
                <a:tc>
                  <a:txBody>
                    <a:bodyPr/>
                    <a:lstStyle/>
                    <a:p>
                      <a:pPr algn="l"/>
                      <a:r>
                        <a:rPr lang="tr-TR" sz="1800" b="0" dirty="0">
                          <a:solidFill>
                            <a:srgbClr val="002060"/>
                          </a:solidFill>
                        </a:rPr>
                        <a:t>Laboratuvar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tr-TR" sz="1800" b="0" dirty="0"/>
                        <a:t>Finans </a:t>
                      </a:r>
                      <a:r>
                        <a:rPr lang="tr-TR" sz="1800" b="0" dirty="0" err="1"/>
                        <a:t>Laboratuvarı</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6"/>
                  </a:ext>
                </a:extLst>
              </a:tr>
              <a:tr h="504000">
                <a:tc>
                  <a:txBody>
                    <a:bodyPr/>
                    <a:lstStyle/>
                    <a:p>
                      <a:pPr algn="l"/>
                      <a:r>
                        <a:rPr lang="tr-TR" sz="1800" b="0" dirty="0">
                          <a:solidFill>
                            <a:srgbClr val="002060"/>
                          </a:solidFill>
                        </a:rPr>
                        <a:t>Atölye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504000">
                <a:tc>
                  <a:txBody>
                    <a:bodyPr/>
                    <a:lstStyle/>
                    <a:p>
                      <a:pPr marL="0" marR="0" indent="0" algn="l" defTabSz="457243" rtl="0" eaLnBrk="1" fontAlgn="auto" latinLnBrk="0" hangingPunct="1">
                        <a:lnSpc>
                          <a:spcPct val="100000"/>
                        </a:lnSpc>
                        <a:spcBef>
                          <a:spcPts val="0"/>
                        </a:spcBef>
                        <a:spcAft>
                          <a:spcPts val="0"/>
                        </a:spcAft>
                        <a:buClrTx/>
                        <a:buSzTx/>
                        <a:buFontTx/>
                        <a:buNone/>
                        <a:tabLst/>
                        <a:defRPr/>
                      </a:pPr>
                      <a:r>
                        <a:rPr lang="tr-TR" sz="1800" b="0" dirty="0">
                          <a:solidFill>
                            <a:srgbClr val="002060"/>
                          </a:solidFill>
                        </a:rPr>
                        <a:t>Dinlenme</a:t>
                      </a:r>
                      <a:r>
                        <a:rPr lang="tr-TR" sz="1800" b="0" baseline="0" dirty="0">
                          <a:solidFill>
                            <a:srgbClr val="002060"/>
                          </a:solidFill>
                        </a:rPr>
                        <a:t> Alanları</a:t>
                      </a:r>
                      <a:endParaRPr lang="tr-TR" sz="1800" b="0"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8"/>
                  </a:ext>
                </a:extLst>
              </a:tr>
              <a:tr h="504000">
                <a:tc>
                  <a:txBody>
                    <a:bodyPr/>
                    <a:lstStyle/>
                    <a:p>
                      <a:pPr marL="0" marR="0" indent="0" algn="l" defTabSz="457243" rtl="0" eaLnBrk="1" fontAlgn="auto" latinLnBrk="0" hangingPunct="1">
                        <a:lnSpc>
                          <a:spcPct val="100000"/>
                        </a:lnSpc>
                        <a:spcBef>
                          <a:spcPts val="0"/>
                        </a:spcBef>
                        <a:spcAft>
                          <a:spcPts val="0"/>
                        </a:spcAft>
                        <a:buClrTx/>
                        <a:buSzTx/>
                        <a:buFontTx/>
                        <a:buNone/>
                        <a:tabLst/>
                        <a:defRPr/>
                      </a:pPr>
                      <a:r>
                        <a:rPr lang="tr-TR" sz="1800" b="0" dirty="0">
                          <a:solidFill>
                            <a:srgbClr val="002060"/>
                          </a:solidFill>
                        </a:rPr>
                        <a:t>Yemekhane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Merkezi </a:t>
                      </a:r>
                      <a:r>
                        <a:rPr lang="tr-TR" sz="1800" b="0" dirty="0" err="1"/>
                        <a:t>Kampüs</a:t>
                      </a:r>
                      <a:r>
                        <a:rPr lang="tr-TR" sz="1800" b="0" dirty="0"/>
                        <a:t> Yemekhanesi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
        <p:nvSpPr>
          <p:cNvPr id="17"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3781446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7"/>
          <p:cNvSpPr txBox="1">
            <a:spLocks/>
          </p:cNvSpPr>
          <p:nvPr/>
        </p:nvSpPr>
        <p:spPr>
          <a:xfrm>
            <a:off x="182662" y="201105"/>
            <a:ext cx="11844000" cy="6480000"/>
          </a:xfrm>
          <a:prstGeom prst="rect">
            <a:avLst/>
          </a:prstGeom>
          <a:solidFill>
            <a:schemeClr val="bg1"/>
          </a:solidFill>
          <a:ln w="12700">
            <a:solidFill>
              <a:srgbClr val="6666FF"/>
            </a:solidFill>
          </a:ln>
        </p:spPr>
        <p:txBody>
          <a:bodyPr vert="horz" lIns="91440" tIns="45720" rIns="91440" bIns="45720" rtlCol="0">
            <a:normAutofit/>
          </a:bodyPr>
          <a:lstStyle>
            <a:lvl1pPr marL="342932" indent="-342932" algn="l" defTabSz="457243" rtl="0" eaLnBrk="1" latinLnBrk="0" hangingPunct="1">
              <a:spcBef>
                <a:spcPts val="1001"/>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3020" indent="-285777" algn="l" defTabSz="457243" rtl="0" eaLnBrk="1" latinLnBrk="0" hangingPunct="1">
              <a:spcBef>
                <a:spcPts val="1001"/>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107" indent="-228622" algn="l" defTabSz="457243" rtl="0" eaLnBrk="1" latinLnBrk="0" hangingPunct="1">
              <a:spcBef>
                <a:spcPts val="1001"/>
              </a:spcBef>
              <a:spcAft>
                <a:spcPts val="0"/>
              </a:spcAft>
              <a:buClr>
                <a:schemeClr val="accent1"/>
              </a:buClr>
              <a:buFont typeface="Wingdings 3" charset="2"/>
              <a:buChar char=""/>
              <a:defRPr sz="1401" kern="1200">
                <a:solidFill>
                  <a:schemeClr val="tx1">
                    <a:lumMod val="75000"/>
                    <a:lumOff val="25000"/>
                  </a:schemeClr>
                </a:solidFill>
                <a:latin typeface="+mn-lt"/>
                <a:ea typeface="+mn-ea"/>
                <a:cs typeface="+mn-cs"/>
              </a:defRPr>
            </a:lvl3pPr>
            <a:lvl4pPr marL="1600350"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593"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836"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2078"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321"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564" indent="-228622" algn="l" defTabSz="457243" rtl="0" eaLnBrk="1" latinLnBrk="0" hangingPunct="1">
              <a:spcBef>
                <a:spcPts val="1001"/>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a:solidFill>
                <a:srgbClr val="002060"/>
              </a:solidFill>
            </a:endParaRPr>
          </a:p>
          <a:p>
            <a:pPr marL="400088" lvl="1" indent="-309592">
              <a:spcBef>
                <a:spcPts val="0"/>
              </a:spcBef>
              <a:buFont typeface="Wingdings 3" charset="2"/>
              <a:buNone/>
            </a:pPr>
            <a:endParaRPr lang="tr-TR" b="1" dirty="0">
              <a:solidFill>
                <a:srgbClr val="002060"/>
              </a:solidFill>
            </a:endParaRPr>
          </a:p>
        </p:txBody>
      </p:sp>
      <p:sp>
        <p:nvSpPr>
          <p:cNvPr id="3" name="Rectangle 2"/>
          <p:cNvSpPr/>
          <p:nvPr/>
        </p:nvSpPr>
        <p:spPr>
          <a:xfrm>
            <a:off x="5591331" y="3057995"/>
            <a:ext cx="3557156" cy="2773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8" name="Düz Bağlayıcı 7"/>
          <p:cNvCxnSpPr/>
          <p:nvPr/>
        </p:nvCxnSpPr>
        <p:spPr>
          <a:xfrm>
            <a:off x="0" y="3465179"/>
            <a:ext cx="5400000" cy="0"/>
          </a:xfrm>
          <a:prstGeom prst="line">
            <a:avLst/>
          </a:prstGeom>
          <a:ln w="12700">
            <a:gradFill flip="none" rotWithShape="1">
              <a:gsLst>
                <a:gs pos="17000">
                  <a:srgbClr val="66FFFF"/>
                </a:gs>
                <a:gs pos="1449">
                  <a:schemeClr val="bg1">
                    <a:lumMod val="95000"/>
                  </a:schemeClr>
                </a:gs>
                <a:gs pos="36000">
                  <a:srgbClr val="EA8EFC"/>
                </a:gs>
                <a:gs pos="70000">
                  <a:srgbClr val="3399FF"/>
                </a:gs>
                <a:gs pos="52000">
                  <a:srgbClr val="FF66CC"/>
                </a:gs>
                <a:gs pos="93000">
                  <a:srgbClr val="66FFFF"/>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9525" y="3486477"/>
            <a:ext cx="5400000" cy="0"/>
          </a:xfrm>
          <a:prstGeom prst="line">
            <a:avLst/>
          </a:prstGeom>
          <a:ln w="12700">
            <a:gradFill flip="none" rotWithShape="1">
              <a:gsLst>
                <a:gs pos="29000">
                  <a:schemeClr val="accent6"/>
                </a:gs>
                <a:gs pos="0">
                  <a:schemeClr val="bg1">
                    <a:lumMod val="95000"/>
                  </a:schemeClr>
                </a:gs>
                <a:gs pos="17000">
                  <a:schemeClr val="accent1">
                    <a:lumMod val="40000"/>
                    <a:lumOff val="60000"/>
                  </a:schemeClr>
                </a:gs>
                <a:gs pos="51000">
                  <a:srgbClr val="66FFFF"/>
                </a:gs>
                <a:gs pos="100000">
                  <a:schemeClr val="accent1">
                    <a:lumMod val="60000"/>
                    <a:lumOff val="40000"/>
                  </a:schemeClr>
                </a:gs>
                <a:gs pos="67000">
                  <a:srgbClr val="6666FF"/>
                </a:gs>
                <a:gs pos="90000">
                  <a:srgbClr val="FF505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2" name="Dikdörtgen 11"/>
          <p:cNvSpPr/>
          <p:nvPr/>
        </p:nvSpPr>
        <p:spPr>
          <a:xfrm>
            <a:off x="4994739" y="3099946"/>
            <a:ext cx="7200000" cy="396000"/>
          </a:xfrm>
          <a:prstGeom prst="rect">
            <a:avLst/>
          </a:prstGeom>
          <a:solidFill>
            <a:schemeClr val="tx2">
              <a:lumMod val="20000"/>
              <a:lumOff val="80000"/>
              <a:alpha val="71000"/>
            </a:schemeClr>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87313" defTabSz="466768">
              <a:tabLst>
                <a:tab pos="1971675" algn="l"/>
                <a:tab pos="1978025" algn="l"/>
              </a:tabLst>
            </a:pPr>
            <a:r>
              <a:rPr lang="tr-TR" sz="2000" b="1" spc="250" dirty="0">
                <a:solidFill>
                  <a:srgbClr val="003366"/>
                </a:solidFill>
              </a:rPr>
              <a:t>Siyaset Bilimi ve Kamu Yönetimi Bölümü &amp;</a:t>
            </a:r>
            <a:r>
              <a:rPr lang="tr-TR" sz="2000" b="1" spc="250" dirty="0">
                <a:solidFill>
                  <a:srgbClr val="6666FF"/>
                </a:solidFill>
              </a:rPr>
              <a:t> Tanıtımı</a:t>
            </a:r>
          </a:p>
        </p:txBody>
      </p:sp>
      <p:sp>
        <p:nvSpPr>
          <p:cNvPr id="13" name="Dikdörtgen 12"/>
          <p:cNvSpPr/>
          <p:nvPr/>
        </p:nvSpPr>
        <p:spPr>
          <a:xfrm>
            <a:off x="5162343" y="3584181"/>
            <a:ext cx="5991210" cy="1261884"/>
          </a:xfrm>
          <a:prstGeom prst="rect">
            <a:avLst/>
          </a:prstGeom>
        </p:spPr>
        <p:txBody>
          <a:bodyPr wrap="square" lIns="0" tIns="0" rIns="0" bIns="0" anchor="ctr" anchorCtr="0">
            <a:spAutoFit/>
          </a:bodyPr>
          <a:lstStyle/>
          <a:p>
            <a:pPr marL="360363" indent="-274638">
              <a:spcBef>
                <a:spcPts val="601"/>
              </a:spcBef>
              <a:spcAft>
                <a:spcPts val="600"/>
              </a:spcAft>
              <a:buClr>
                <a:srgbClr val="9999FF"/>
              </a:buClr>
              <a:buFont typeface="Wingdings" panose="05000000000000000000" pitchFamily="2" charset="2"/>
              <a:buChar char="§"/>
            </a:pPr>
            <a:r>
              <a:rPr lang="tr-TR" dirty="0">
                <a:solidFill>
                  <a:srgbClr val="002060"/>
                </a:solidFill>
                <a:latin typeface="Century Gothic" panose="020B0502020202020204" pitchFamily="34" charset="0"/>
              </a:rPr>
              <a:t>Siyaset Bilimi ve Kamu Yönetimi Bölümü Fiziksel Alt Yapı </a:t>
            </a:r>
          </a:p>
          <a:p>
            <a:pPr marL="360363" indent="-274638">
              <a:spcBef>
                <a:spcPts val="601"/>
              </a:spcBef>
              <a:spcAft>
                <a:spcPts val="600"/>
              </a:spcAft>
              <a:buClr>
                <a:srgbClr val="9999FF"/>
              </a:buClr>
              <a:buFont typeface="Wingdings" panose="05000000000000000000" pitchFamily="2" charset="2"/>
              <a:buChar char="§"/>
            </a:pPr>
            <a:r>
              <a:rPr lang="tr-TR" dirty="0">
                <a:solidFill>
                  <a:srgbClr val="002060"/>
                </a:solidFill>
                <a:latin typeface="Century Gothic" panose="020B0502020202020204" pitchFamily="34" charset="0"/>
              </a:rPr>
              <a:t>Siyaset Bilimi ve Kamu Yönetimi Bölümü Sosyal Aktivite ve Yaşam Alanları</a:t>
            </a:r>
          </a:p>
        </p:txBody>
      </p:sp>
      <p:sp>
        <p:nvSpPr>
          <p:cNvPr id="9" name="Altbilgi Yer Tutucusu 1"/>
          <p:cNvSpPr txBox="1">
            <a:spLocks/>
          </p:cNvSpPr>
          <p:nvPr/>
        </p:nvSpPr>
        <p:spPr>
          <a:xfrm>
            <a:off x="8389516" y="6409074"/>
            <a:ext cx="3600000" cy="259626"/>
          </a:xfrm>
          <a:prstGeom prst="rect">
            <a:avLst/>
          </a:prstGeom>
        </p:spPr>
        <p:txBody>
          <a:bodyPr vert="horz" lIns="91440" tIns="45720" rIns="91440" bIns="45720" rtlCol="0" anchor="ctr"/>
          <a:lstStyle>
            <a:defPPr>
              <a:defRPr lang="tr-T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3305482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8"/>
            <a:ext cx="7518169" cy="396000"/>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Fiziksel Alt Yapı ve Diğer Koşullar</a:t>
            </a:r>
          </a:p>
        </p:txBody>
      </p:sp>
      <p:cxnSp>
        <p:nvCxnSpPr>
          <p:cNvPr id="19" name="Düz Bağlayıcı 18"/>
          <p:cNvCxnSpPr/>
          <p:nvPr/>
        </p:nvCxnSpPr>
        <p:spPr>
          <a:xfrm rot="5400000">
            <a:off x="591774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7</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graphicFrame>
        <p:nvGraphicFramePr>
          <p:cNvPr id="16" name="Tablo 15"/>
          <p:cNvGraphicFramePr>
            <a:graphicFrameLocks noGrp="1"/>
          </p:cNvGraphicFramePr>
          <p:nvPr>
            <p:extLst>
              <p:ext uri="{D42A27DB-BD31-4B8C-83A1-F6EECF244321}">
                <p14:modId xmlns:p14="http://schemas.microsoft.com/office/powerpoint/2010/main" val="1507973735"/>
              </p:ext>
            </p:extLst>
          </p:nvPr>
        </p:nvGraphicFramePr>
        <p:xfrm>
          <a:off x="496877" y="1556206"/>
          <a:ext cx="7940865" cy="4286455"/>
        </p:xfrm>
        <a:graphic>
          <a:graphicData uri="http://schemas.openxmlformats.org/drawingml/2006/table">
            <a:tbl>
              <a:tblPr firstRow="1" bandRow="1">
                <a:tableStyleId>{5940675A-B579-460E-94D1-54222C63F5DA}</a:tableStyleId>
              </a:tblPr>
              <a:tblGrid>
                <a:gridCol w="2512138">
                  <a:extLst>
                    <a:ext uri="{9D8B030D-6E8A-4147-A177-3AD203B41FA5}">
                      <a16:colId xmlns:a16="http://schemas.microsoft.com/office/drawing/2014/main" val="20000"/>
                    </a:ext>
                  </a:extLst>
                </a:gridCol>
                <a:gridCol w="5428727">
                  <a:extLst>
                    <a:ext uri="{9D8B030D-6E8A-4147-A177-3AD203B41FA5}">
                      <a16:colId xmlns:a16="http://schemas.microsoft.com/office/drawing/2014/main" val="20001"/>
                    </a:ext>
                  </a:extLst>
                </a:gridCol>
              </a:tblGrid>
              <a:tr h="486295">
                <a:tc>
                  <a:txBody>
                    <a:bodyPr/>
                    <a:lstStyle/>
                    <a:p>
                      <a:pPr algn="l"/>
                      <a:r>
                        <a:rPr lang="tr-TR" sz="1800" b="1" baseline="0" dirty="0">
                          <a:solidFill>
                            <a:schemeClr val="bg1">
                              <a:lumMod val="95000"/>
                            </a:schemeClr>
                          </a:solidFill>
                        </a:rPr>
                        <a:t>Alanlar</a:t>
                      </a:r>
                      <a:endParaRPr lang="tr-TR" sz="1800" b="1" dirty="0">
                        <a:solidFill>
                          <a:schemeClr val="bg1">
                            <a:lumMod val="9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tc>
                  <a:txBody>
                    <a:bodyPr/>
                    <a:lstStyle/>
                    <a:p>
                      <a:pPr algn="l"/>
                      <a:r>
                        <a:rPr lang="tr-TR" sz="1800" b="1" dirty="0">
                          <a:solidFill>
                            <a:schemeClr val="bg1">
                              <a:lumMod val="95000"/>
                            </a:schemeClr>
                          </a:solidFill>
                        </a:rPr>
                        <a:t>Açıklama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extLst>
                  <a:ext uri="{0D108BD9-81ED-4DB2-BD59-A6C34878D82A}">
                    <a16:rowId xmlns:a16="http://schemas.microsoft.com/office/drawing/2014/main" val="10000"/>
                  </a:ext>
                </a:extLst>
              </a:tr>
              <a:tr h="504000">
                <a:tc>
                  <a:txBody>
                    <a:bodyPr/>
                    <a:lstStyle/>
                    <a:p>
                      <a:r>
                        <a:rPr lang="tr-TR" dirty="0"/>
                        <a:t>Bölüm</a:t>
                      </a:r>
                      <a:r>
                        <a:rPr lang="tr-TR" baseline="0" dirty="0"/>
                        <a:t> Derslikleri</a:t>
                      </a:r>
                      <a:endParaRPr lang="tr-TR"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304</a:t>
                      </a:r>
                      <a:r>
                        <a:rPr lang="tr-TR" sz="1800" b="0" baseline="0" dirty="0"/>
                        <a:t> 1. Sınıf, 314 2. Sınıf, 317 3. Sınıf, 308 4. Sınıf</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4000">
                <a:tc>
                  <a:txBody>
                    <a:bodyPr/>
                    <a:lstStyle/>
                    <a:p>
                      <a:pPr algn="l"/>
                      <a:r>
                        <a:rPr lang="tr-TR" sz="1800" b="0" dirty="0">
                          <a:solidFill>
                            <a:srgbClr val="002060"/>
                          </a:solidFill>
                        </a:rPr>
                        <a:t>Akademisyen</a:t>
                      </a:r>
                      <a:r>
                        <a:rPr lang="tr-TR" sz="1800" b="0" baseline="0" dirty="0">
                          <a:solidFill>
                            <a:srgbClr val="002060"/>
                          </a:solidFill>
                        </a:rPr>
                        <a:t> Ofisleri</a:t>
                      </a:r>
                      <a:endParaRPr lang="tr-TR" sz="1800" b="0"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tr-TR" sz="1800" b="0" dirty="0"/>
                        <a:t>Merkezi Derslik 2. 1-2-3. Katlar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504000">
                <a:tc>
                  <a:txBody>
                    <a:bodyPr/>
                    <a:lstStyle/>
                    <a:p>
                      <a:pPr algn="l"/>
                      <a:r>
                        <a:rPr lang="tr-TR" sz="1800" b="0" dirty="0">
                          <a:solidFill>
                            <a:srgbClr val="002060"/>
                          </a:solidFill>
                        </a:rPr>
                        <a:t>Sosyal Etkinlik Alanı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tr-TR" sz="1800" b="0" dirty="0"/>
                        <a:t>Spor Salonu, Kütüphane,</a:t>
                      </a:r>
                      <a:r>
                        <a:rPr lang="tr-TR" sz="1800" b="0" baseline="0" dirty="0"/>
                        <a:t> </a:t>
                      </a:r>
                      <a:r>
                        <a:rPr lang="tr-TR" sz="1800" b="0" baseline="0" dirty="0" err="1"/>
                        <a:t>Kampüs</a:t>
                      </a:r>
                      <a:r>
                        <a:rPr lang="tr-TR" sz="1800" b="0" baseline="0" dirty="0"/>
                        <a:t> İçindeki Mekanlar</a:t>
                      </a: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04000">
                <a:tc>
                  <a:txBody>
                    <a:bodyPr/>
                    <a:lstStyle/>
                    <a:p>
                      <a:pPr algn="l"/>
                      <a:r>
                        <a:rPr lang="tr-TR" sz="1800" b="0" dirty="0">
                          <a:solidFill>
                            <a:srgbClr val="002060"/>
                          </a:solidFill>
                        </a:rPr>
                        <a:t>Bölüm Sosyal Medya Hesapları: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tr-TR" sz="1800" b="0"/>
                        <a:t> </a:t>
                      </a:r>
                      <a:r>
                        <a:rPr lang="tr-TR" sz="1800" b="0" dirty="0"/>
                        <a:t>I</a:t>
                      </a:r>
                      <a:r>
                        <a:rPr lang="tr-TR" sz="1800" b="0"/>
                        <a:t>nstagram</a:t>
                      </a:r>
                      <a:r>
                        <a:rPr lang="tr-TR" sz="1800" b="0" dirty="0"/>
                        <a:t>:           </a:t>
                      </a:r>
                      <a:r>
                        <a:rPr lang="tr-TR" sz="1800" b="1" dirty="0">
                          <a:solidFill>
                            <a:srgbClr val="333399"/>
                          </a:solidFill>
                        </a:rPr>
                        <a:t>@klu.kamu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6"/>
                  </a:ext>
                </a:extLst>
              </a:tr>
              <a:tr h="504000">
                <a:tc>
                  <a:txBody>
                    <a:bodyPr/>
                    <a:lstStyle/>
                    <a:p>
                      <a:pPr algn="l"/>
                      <a:endParaRPr lang="tr-TR" sz="1800" b="0"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r>
                        <a:rPr lang="tr-TR" sz="1800" b="0" dirty="0"/>
                        <a:t>Twitter:                  </a:t>
                      </a:r>
                      <a:r>
                        <a:rPr lang="tr-TR" sz="1800" b="1" dirty="0">
                          <a:solidFill>
                            <a:srgbClr val="003399"/>
                          </a:solidFill>
                        </a:rPr>
                        <a:t>@klukamu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504000">
                <a:tc>
                  <a:txBody>
                    <a:bodyPr/>
                    <a:lstStyle/>
                    <a:p>
                      <a:pPr marL="0" marR="0" indent="0" algn="l" defTabSz="457243" rtl="0" eaLnBrk="1" fontAlgn="auto" latinLnBrk="0" hangingPunct="1">
                        <a:lnSpc>
                          <a:spcPct val="100000"/>
                        </a:lnSpc>
                        <a:spcBef>
                          <a:spcPts val="0"/>
                        </a:spcBef>
                        <a:spcAft>
                          <a:spcPts val="0"/>
                        </a:spcAft>
                        <a:buClrTx/>
                        <a:buSzTx/>
                        <a:buFontTx/>
                        <a:buNone/>
                        <a:tabLst/>
                        <a:defRPr/>
                      </a:pPr>
                      <a:r>
                        <a:rPr lang="tr-TR" sz="1800" b="0" dirty="0">
                          <a:solidFill>
                            <a:srgbClr val="002060"/>
                          </a:solidFill>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8"/>
                  </a:ext>
                </a:extLst>
              </a:tr>
              <a:tr h="504000">
                <a:tc>
                  <a:txBody>
                    <a:bodyPr/>
                    <a:lstStyle/>
                    <a:p>
                      <a:pPr marL="0" marR="0" indent="0" algn="l" defTabSz="457243" rtl="0" eaLnBrk="1" fontAlgn="auto" latinLnBrk="0" hangingPunct="1">
                        <a:lnSpc>
                          <a:spcPct val="100000"/>
                        </a:lnSpc>
                        <a:spcBef>
                          <a:spcPts val="0"/>
                        </a:spcBef>
                        <a:spcAft>
                          <a:spcPts val="0"/>
                        </a:spcAft>
                        <a:buClrTx/>
                        <a:buSzTx/>
                        <a:buFontTx/>
                        <a:buNone/>
                        <a:tabLst/>
                        <a:defRPr/>
                      </a:pPr>
                      <a:endParaRPr lang="tr-TR" sz="1800" b="0"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tr-TR"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
        <p:nvSpPr>
          <p:cNvPr id="12" name="Altbilgi Yer Tutucusu 1"/>
          <p:cNvSpPr txBox="1">
            <a:spLocks/>
          </p:cNvSpPr>
          <p:nvPr/>
        </p:nvSpPr>
        <p:spPr>
          <a:xfrm>
            <a:off x="8389516" y="6409074"/>
            <a:ext cx="3600000" cy="259626"/>
          </a:xfrm>
          <a:prstGeom prst="rect">
            <a:avLst/>
          </a:prstGeom>
        </p:spPr>
        <p:txBody>
          <a:bodyPr vert="horz" lIns="91440" tIns="45720" rIns="91440" bIns="45720" rtlCol="0" anchor="ctr"/>
          <a:lstStyle>
            <a:defPPr>
              <a:defRPr lang="tr-T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tr-TR" dirty="0">
                <a:solidFill>
                  <a:srgbClr val="002060"/>
                </a:solidFill>
              </a:rPr>
              <a:t>Eğitim Öğretim Geliştirme Koordinatörlüğü-2022</a:t>
            </a:r>
          </a:p>
        </p:txBody>
      </p:sp>
      <p:pic>
        <p:nvPicPr>
          <p:cNvPr id="3" name="Resim 2">
            <a:extLst>
              <a:ext uri="{FF2B5EF4-FFF2-40B4-BE49-F238E27FC236}">
                <a16:creationId xmlns:a16="http://schemas.microsoft.com/office/drawing/2014/main" id="{69F3AC62-306D-6E0E-F068-E68A8703D472}"/>
              </a:ext>
            </a:extLst>
          </p:cNvPr>
          <p:cNvPicPr>
            <a:picLocks noChangeAspect="1"/>
          </p:cNvPicPr>
          <p:nvPr/>
        </p:nvPicPr>
        <p:blipFill>
          <a:blip r:embed="rId2"/>
          <a:stretch>
            <a:fillRect/>
          </a:stretch>
        </p:blipFill>
        <p:spPr>
          <a:xfrm>
            <a:off x="4466743" y="3792436"/>
            <a:ext cx="355106" cy="422513"/>
          </a:xfrm>
          <a:prstGeom prst="rect">
            <a:avLst/>
          </a:prstGeom>
        </p:spPr>
      </p:pic>
      <p:pic>
        <p:nvPicPr>
          <p:cNvPr id="5" name="Resim 4" descr="balta, vektör grafikler, alet içeren bir resim&#10;&#10;Açıklama otomatik olarak oluşturuldu">
            <a:extLst>
              <a:ext uri="{FF2B5EF4-FFF2-40B4-BE49-F238E27FC236}">
                <a16:creationId xmlns:a16="http://schemas.microsoft.com/office/drawing/2014/main" id="{E1F6775F-5E87-8F18-2AB7-13CC385ADD4A}"/>
              </a:ext>
            </a:extLst>
          </p:cNvPr>
          <p:cNvPicPr>
            <a:picLocks noChangeAspect="1"/>
          </p:cNvPicPr>
          <p:nvPr/>
        </p:nvPicPr>
        <p:blipFill>
          <a:blip r:embed="rId3"/>
          <a:stretch>
            <a:fillRect/>
          </a:stretch>
        </p:blipFill>
        <p:spPr>
          <a:xfrm>
            <a:off x="4279036" y="4395035"/>
            <a:ext cx="680693" cy="422513"/>
          </a:xfrm>
          <a:prstGeom prst="rect">
            <a:avLst/>
          </a:prstGeom>
        </p:spPr>
      </p:pic>
    </p:spTree>
    <p:extLst>
      <p:ext uri="{BB962C8B-B14F-4D97-AF65-F5344CB8AC3E}">
        <p14:creationId xmlns:p14="http://schemas.microsoft.com/office/powerpoint/2010/main" val="246006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8"/>
            <a:ext cx="7518169" cy="396000"/>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Öğrenci Sayıları</a:t>
            </a:r>
          </a:p>
        </p:txBody>
      </p:sp>
      <p:cxnSp>
        <p:nvCxnSpPr>
          <p:cNvPr id="19" name="Düz Bağlayıcı 18"/>
          <p:cNvCxnSpPr/>
          <p:nvPr/>
        </p:nvCxnSpPr>
        <p:spPr>
          <a:xfrm rot="5400000">
            <a:off x="591774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5" name="Dikdörtgen 14"/>
          <p:cNvSpPr/>
          <p:nvPr/>
        </p:nvSpPr>
        <p:spPr>
          <a:xfrm>
            <a:off x="8624142" y="3007018"/>
            <a:ext cx="3300972" cy="1677382"/>
          </a:xfrm>
          <a:prstGeom prst="rect">
            <a:avLst/>
          </a:prstGeom>
        </p:spPr>
        <p:txBody>
          <a:bodyPr wrap="square" lIns="0" tIns="0" rIns="0" bIns="0" anchor="ctr" anchorCtr="0">
            <a:spAutoFit/>
          </a:bodyPr>
          <a:lstStyle/>
          <a:p>
            <a:pPr marL="266700" lvl="0" indent="-180975">
              <a:spcBef>
                <a:spcPts val="1200"/>
              </a:spcBef>
              <a:spcAft>
                <a:spcPts val="600"/>
              </a:spcAft>
              <a:buFontTx/>
              <a:buChar char="-"/>
            </a:pPr>
            <a:r>
              <a:rPr lang="tr-TR" sz="1600" dirty="0">
                <a:solidFill>
                  <a:srgbClr val="333399"/>
                </a:solidFill>
                <a:ea typeface="Calibri" panose="020F0502020204030204" pitchFamily="34" charset="0"/>
                <a:cs typeface="Times New Roman" panose="02020603050405020304" pitchFamily="18" charset="0"/>
              </a:rPr>
              <a:t> 2021 mezun sayısı</a:t>
            </a:r>
          </a:p>
          <a:p>
            <a:pPr marL="266700" lvl="0" indent="-180975">
              <a:spcBef>
                <a:spcPts val="1200"/>
              </a:spcBef>
              <a:spcAft>
                <a:spcPts val="600"/>
              </a:spcAft>
              <a:buFontTx/>
              <a:buChar char="-"/>
            </a:pPr>
            <a:r>
              <a:rPr lang="tr-TR" sz="1600" b="1" dirty="0">
                <a:solidFill>
                  <a:srgbClr val="333399"/>
                </a:solidFill>
                <a:ea typeface="Calibri" panose="020F0502020204030204" pitchFamily="34" charset="0"/>
                <a:cs typeface="Times New Roman" panose="02020603050405020304" pitchFamily="18" charset="0"/>
              </a:rPr>
              <a:t> 42</a:t>
            </a:r>
          </a:p>
          <a:p>
            <a:pPr marL="266700" lvl="0" indent="-180975">
              <a:spcBef>
                <a:spcPts val="1200"/>
              </a:spcBef>
              <a:spcAft>
                <a:spcPts val="600"/>
              </a:spcAft>
            </a:pPr>
            <a:r>
              <a:rPr lang="tr-TR" sz="1600" b="1" dirty="0">
                <a:solidFill>
                  <a:srgbClr val="333399"/>
                </a:solidFill>
                <a:ea typeface="Calibri" panose="020F0502020204030204" pitchFamily="34" charset="0"/>
                <a:cs typeface="Times New Roman" panose="02020603050405020304" pitchFamily="18" charset="0"/>
              </a:rPr>
              <a:t> </a:t>
            </a:r>
          </a:p>
          <a:p>
            <a:pPr marL="266700" lvl="0" indent="-180975">
              <a:spcBef>
                <a:spcPts val="1200"/>
              </a:spcBef>
              <a:spcAft>
                <a:spcPts val="600"/>
              </a:spcAft>
              <a:buFontTx/>
              <a:buChar char="-"/>
            </a:pPr>
            <a:r>
              <a:rPr lang="tr-TR" sz="1600" b="1" dirty="0">
                <a:solidFill>
                  <a:srgbClr val="333399"/>
                </a:solidFill>
                <a:ea typeface="Calibri" panose="020F0502020204030204" pitchFamily="34" charset="0"/>
                <a:cs typeface="Times New Roman" panose="02020603050405020304" pitchFamily="18" charset="0"/>
              </a:rPr>
              <a:t> 15</a:t>
            </a:r>
          </a:p>
        </p:txBody>
      </p: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8</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graphicFrame>
        <p:nvGraphicFramePr>
          <p:cNvPr id="12" name="Tablo 11"/>
          <p:cNvGraphicFramePr>
            <a:graphicFrameLocks noGrp="1"/>
          </p:cNvGraphicFramePr>
          <p:nvPr>
            <p:extLst>
              <p:ext uri="{D42A27DB-BD31-4B8C-83A1-F6EECF244321}">
                <p14:modId xmlns:p14="http://schemas.microsoft.com/office/powerpoint/2010/main" val="3870948330"/>
              </p:ext>
            </p:extLst>
          </p:nvPr>
        </p:nvGraphicFramePr>
        <p:xfrm>
          <a:off x="468105" y="2894749"/>
          <a:ext cx="7807994" cy="1889903"/>
        </p:xfrm>
        <a:graphic>
          <a:graphicData uri="http://schemas.openxmlformats.org/drawingml/2006/table">
            <a:tbl>
              <a:tblPr firstRow="1" bandRow="1">
                <a:tableStyleId>{5940675A-B579-460E-94D1-54222C63F5DA}</a:tableStyleId>
              </a:tblPr>
              <a:tblGrid>
                <a:gridCol w="1529290">
                  <a:extLst>
                    <a:ext uri="{9D8B030D-6E8A-4147-A177-3AD203B41FA5}">
                      <a16:colId xmlns:a16="http://schemas.microsoft.com/office/drawing/2014/main" val="20000"/>
                    </a:ext>
                  </a:extLst>
                </a:gridCol>
                <a:gridCol w="1255238">
                  <a:extLst>
                    <a:ext uri="{9D8B030D-6E8A-4147-A177-3AD203B41FA5}">
                      <a16:colId xmlns:a16="http://schemas.microsoft.com/office/drawing/2014/main" val="20001"/>
                    </a:ext>
                  </a:extLst>
                </a:gridCol>
                <a:gridCol w="1835709">
                  <a:extLst>
                    <a:ext uri="{9D8B030D-6E8A-4147-A177-3AD203B41FA5}">
                      <a16:colId xmlns:a16="http://schemas.microsoft.com/office/drawing/2014/main" val="20002"/>
                    </a:ext>
                  </a:extLst>
                </a:gridCol>
                <a:gridCol w="1692809">
                  <a:extLst>
                    <a:ext uri="{9D8B030D-6E8A-4147-A177-3AD203B41FA5}">
                      <a16:colId xmlns:a16="http://schemas.microsoft.com/office/drawing/2014/main" val="20003"/>
                    </a:ext>
                  </a:extLst>
                </a:gridCol>
                <a:gridCol w="1494948">
                  <a:extLst>
                    <a:ext uri="{9D8B030D-6E8A-4147-A177-3AD203B41FA5}">
                      <a16:colId xmlns:a16="http://schemas.microsoft.com/office/drawing/2014/main" val="20004"/>
                    </a:ext>
                  </a:extLst>
                </a:gridCol>
              </a:tblGrid>
              <a:tr h="516732">
                <a:tc>
                  <a:txBody>
                    <a:bodyPr/>
                    <a:lstStyle/>
                    <a:p>
                      <a:pPr algn="r"/>
                      <a:r>
                        <a:rPr lang="tr-TR" sz="1600" b="1" dirty="0">
                          <a:solidFill>
                            <a:schemeClr val="bg1"/>
                          </a:solidFill>
                        </a:rPr>
                        <a:t>Öğretim Türü</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tc>
                  <a:txBody>
                    <a:bodyPr/>
                    <a:lstStyle/>
                    <a:p>
                      <a:pPr algn="ctr"/>
                      <a:r>
                        <a:rPr lang="tr-TR" sz="1600" b="1" dirty="0">
                          <a:solidFill>
                            <a:schemeClr val="bg1"/>
                          </a:solidFill>
                        </a:rPr>
                        <a:t>1. Sınıf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tc>
                  <a:txBody>
                    <a:bodyPr/>
                    <a:lstStyle/>
                    <a:p>
                      <a:pPr algn="ctr"/>
                      <a:r>
                        <a:rPr lang="tr-TR" sz="1600" b="1" dirty="0">
                          <a:solidFill>
                            <a:schemeClr val="bg1"/>
                          </a:solidFill>
                        </a:rPr>
                        <a:t>2. Sınıf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tc>
                  <a:txBody>
                    <a:bodyPr/>
                    <a:lstStyle/>
                    <a:p>
                      <a:pPr algn="ctr"/>
                      <a:r>
                        <a:rPr lang="tr-TR" sz="1600" b="1" dirty="0">
                          <a:solidFill>
                            <a:schemeClr val="bg1"/>
                          </a:solidFill>
                        </a:rPr>
                        <a:t>3. Sınıf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tc>
                  <a:txBody>
                    <a:bodyPr/>
                    <a:lstStyle/>
                    <a:p>
                      <a:pPr algn="ctr"/>
                      <a:r>
                        <a:rPr lang="tr-TR" sz="1600" b="1" dirty="0">
                          <a:solidFill>
                            <a:schemeClr val="bg1"/>
                          </a:solidFill>
                        </a:rPr>
                        <a:t>4. Sınıf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9AE6"/>
                    </a:solidFill>
                  </a:tcPr>
                </a:tc>
                <a:extLst>
                  <a:ext uri="{0D108BD9-81ED-4DB2-BD59-A6C34878D82A}">
                    <a16:rowId xmlns:a16="http://schemas.microsoft.com/office/drawing/2014/main" val="10000"/>
                  </a:ext>
                </a:extLst>
              </a:tr>
              <a:tr h="660789">
                <a:tc>
                  <a:txBody>
                    <a:bodyPr/>
                    <a:lstStyle/>
                    <a:p>
                      <a:pPr algn="r"/>
                      <a:r>
                        <a:rPr lang="tr-TR" sz="1600" b="0" dirty="0"/>
                        <a:t>I. Öğretim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tr-TR" sz="1600" b="1" dirty="0">
                          <a:solidFill>
                            <a:srgbClr val="002060"/>
                          </a:solidFill>
                        </a:rPr>
                        <a:t>92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tr-TR" sz="1600" b="1" dirty="0">
                          <a:solidFill>
                            <a:srgbClr val="002060"/>
                          </a:solidFill>
                        </a:rPr>
                        <a:t>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tr-TR" sz="1600" b="1" dirty="0">
                          <a:solidFill>
                            <a:srgbClr val="002060"/>
                          </a:solidFill>
                        </a:rPr>
                        <a:t>60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tr-TR" sz="1600" b="1" dirty="0">
                          <a:solidFill>
                            <a:srgbClr val="002060"/>
                          </a:solidFill>
                        </a:rPr>
                        <a:t>83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12382">
                <a:tc>
                  <a:txBody>
                    <a:bodyPr/>
                    <a:lstStyle/>
                    <a:p>
                      <a:pPr algn="r"/>
                      <a:r>
                        <a:rPr lang="tr-TR" sz="1600" b="0" dirty="0"/>
                        <a:t>II. Öğretim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tr-TR" sz="1600" b="1" dirty="0">
                          <a:solidFill>
                            <a:srgbClr val="002060"/>
                          </a:solidFill>
                        </a:rPr>
                        <a:t>55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tr-TR" sz="1600" b="1" dirty="0">
                          <a:solidFill>
                            <a:srgbClr val="002060"/>
                          </a:solidFill>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tr-TR" sz="1600" b="1" dirty="0">
                          <a:solidFill>
                            <a:srgbClr val="002060"/>
                          </a:solidFill>
                        </a:rPr>
                        <a:t>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tr-TR" sz="1600" b="1" dirty="0">
                          <a:solidFill>
                            <a:srgbClr val="002060"/>
                          </a:solidFill>
                        </a:rPr>
                        <a:t>33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389023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ontent Placeholder 7"/>
          <p:cNvSpPr>
            <a:spLocks noGrp="1"/>
          </p:cNvSpPr>
          <p:nvPr>
            <p:ph idx="1"/>
          </p:nvPr>
        </p:nvSpPr>
        <p:spPr>
          <a:xfrm>
            <a:off x="182662" y="201105"/>
            <a:ext cx="11844000" cy="6480000"/>
          </a:xfrm>
          <a:solidFill>
            <a:schemeClr val="bg1"/>
          </a:solidFill>
          <a:ln w="12700">
            <a:solidFill>
              <a:srgbClr val="6666FF"/>
            </a:solidFill>
          </a:ln>
        </p:spPr>
        <p:txBody>
          <a:bodyPr>
            <a:normAutofit/>
          </a:bodyPr>
          <a:lstStyle/>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dirty="0">
              <a:solidFill>
                <a:srgbClr val="002060"/>
              </a:solidFill>
            </a:endParaRPr>
          </a:p>
          <a:p>
            <a:pPr marL="400088" lvl="1" indent="-309592">
              <a:spcBef>
                <a:spcPts val="0"/>
              </a:spcBef>
              <a:buNone/>
            </a:pPr>
            <a:endParaRPr lang="tr-TR" b="1" dirty="0">
              <a:solidFill>
                <a:srgbClr val="002060"/>
              </a:solidFill>
            </a:endParaRPr>
          </a:p>
        </p:txBody>
      </p:sp>
      <p:cxnSp>
        <p:nvCxnSpPr>
          <p:cNvPr id="26" name="Düz Bağlayıcı 25"/>
          <p:cNvCxnSpPr/>
          <p:nvPr/>
        </p:nvCxnSpPr>
        <p:spPr>
          <a:xfrm>
            <a:off x="-3901" y="801524"/>
            <a:ext cx="8280000" cy="0"/>
          </a:xfrm>
          <a:prstGeom prst="line">
            <a:avLst/>
          </a:prstGeom>
          <a:ln w="12700">
            <a:gradFill flip="none" rotWithShape="1">
              <a:gsLst>
                <a:gs pos="68000">
                  <a:schemeClr val="accent6">
                    <a:lumMod val="60000"/>
                    <a:lumOff val="40000"/>
                  </a:schemeClr>
                </a:gs>
                <a:gs pos="18000">
                  <a:srgbClr val="E3E3FF"/>
                </a:gs>
                <a:gs pos="76000">
                  <a:srgbClr val="9999FF"/>
                </a:gs>
                <a:gs pos="10000">
                  <a:schemeClr val="bg1">
                    <a:lumMod val="95000"/>
                  </a:schemeClr>
                </a:gs>
                <a:gs pos="20000">
                  <a:schemeClr val="accent6">
                    <a:lumMod val="60000"/>
                    <a:lumOff val="40000"/>
                  </a:schemeClr>
                </a:gs>
                <a:gs pos="40000">
                  <a:srgbClr val="9999FF"/>
                </a:gs>
                <a:gs pos="98551">
                  <a:srgbClr val="FF5050"/>
                </a:gs>
                <a:gs pos="5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3737" y="784809"/>
            <a:ext cx="8208000" cy="0"/>
          </a:xfrm>
          <a:prstGeom prst="line">
            <a:avLst/>
          </a:prstGeom>
          <a:ln w="12700">
            <a:gradFill flip="none" rotWithShape="1">
              <a:gsLst>
                <a:gs pos="0">
                  <a:schemeClr val="bg1">
                    <a:lumMod val="95000"/>
                  </a:schemeClr>
                </a:gs>
                <a:gs pos="16000">
                  <a:schemeClr val="bg1">
                    <a:lumMod val="85000"/>
                  </a:schemeClr>
                </a:gs>
                <a:gs pos="29000">
                  <a:srgbClr val="EA8EFC"/>
                </a:gs>
                <a:gs pos="50000">
                  <a:srgbClr val="3399FF"/>
                </a:gs>
                <a:gs pos="45000">
                  <a:srgbClr val="3399FF"/>
                </a:gs>
                <a:gs pos="98551">
                  <a:srgbClr val="3399FF"/>
                </a:gs>
                <a:gs pos="85514">
                  <a:schemeClr val="accent1">
                    <a:lumMod val="40000"/>
                    <a:lumOff val="60000"/>
                  </a:schemeClr>
                </a:gs>
                <a:gs pos="72000">
                  <a:srgbClr val="33339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378055" y="1037477"/>
            <a:ext cx="8166017" cy="406325"/>
          </a:xfrm>
          <a:prstGeom prst="rect">
            <a:avLst/>
          </a:prstGeom>
          <a:solidFill>
            <a:schemeClr val="bg1"/>
          </a:solidFill>
          <a:ln w="3175">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66700" defTabSz="466768"/>
            <a:r>
              <a:rPr lang="tr-TR" spc="150" dirty="0">
                <a:solidFill>
                  <a:srgbClr val="6666FF"/>
                </a:solidFill>
              </a:rPr>
              <a:t>Bölümdeki Anabilim Dalları ve Akademik Personel</a:t>
            </a:r>
          </a:p>
        </p:txBody>
      </p:sp>
      <p:cxnSp>
        <p:nvCxnSpPr>
          <p:cNvPr id="19" name="Düz Bağlayıcı 18"/>
          <p:cNvCxnSpPr/>
          <p:nvPr/>
        </p:nvCxnSpPr>
        <p:spPr>
          <a:xfrm rot="5400000">
            <a:off x="6024072" y="3836893"/>
            <a:ext cx="5040000" cy="0"/>
          </a:xfrm>
          <a:prstGeom prst="line">
            <a:avLst/>
          </a:prstGeom>
          <a:ln w="12700">
            <a:gradFill flip="none" rotWithShape="1">
              <a:gsLst>
                <a:gs pos="26000">
                  <a:schemeClr val="accent6">
                    <a:lumMod val="40000"/>
                    <a:lumOff val="60000"/>
                  </a:schemeClr>
                </a:gs>
                <a:gs pos="39000">
                  <a:srgbClr val="EA8EFC"/>
                </a:gs>
                <a:gs pos="57000">
                  <a:srgbClr val="3399FF"/>
                </a:gs>
                <a:gs pos="58000">
                  <a:srgbClr val="3399FF"/>
                </a:gs>
                <a:gs pos="68000">
                  <a:schemeClr val="accent6">
                    <a:lumMod val="75000"/>
                  </a:schemeClr>
                </a:gs>
                <a:gs pos="84048">
                  <a:srgbClr val="9999FF"/>
                </a:gs>
                <a:gs pos="79000">
                  <a:srgbClr val="C9B4E1"/>
                </a:gs>
                <a:gs pos="3623">
                  <a:schemeClr val="bg1">
                    <a:lumMod val="95000"/>
                  </a:schemeClr>
                </a:gs>
                <a:gs pos="84000">
                  <a:schemeClr val="accent1">
                    <a:lumMod val="40000"/>
                    <a:lumOff val="60000"/>
                  </a:schemeClr>
                </a:gs>
                <a:gs pos="93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8140" y="1047803"/>
            <a:ext cx="720000" cy="396000"/>
          </a:xfrm>
          <a:prstGeom prst="rect">
            <a:avLst/>
          </a:prstGeom>
          <a:gradFill flip="none" rotWithShape="1">
            <a:gsLst>
              <a:gs pos="40000">
                <a:srgbClr val="AC05CD"/>
              </a:gs>
              <a:gs pos="5000">
                <a:schemeClr val="bg1"/>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0" rIns="36000" bIns="0" numCol="1" spcCol="0" rtlCol="0" fromWordArt="0" anchor="ctr" anchorCtr="0" forceAA="0" compatLnSpc="1">
            <a:prstTxWarp prst="textNoShape">
              <a:avLst/>
            </a:prstTxWarp>
            <a:noAutofit/>
          </a:bodyPr>
          <a:lstStyle/>
          <a:p>
            <a:pPr algn="ctr" defTabSz="450892"/>
            <a:fld id="{03EA5CAD-E8DB-4BD2-9D83-5FEB5CEE963A}" type="slidenum">
              <a:rPr lang="tr-TR" sz="1600" b="1" spc="150">
                <a:solidFill>
                  <a:schemeClr val="bg1"/>
                </a:solidFill>
              </a:rPr>
              <a:pPr algn="ctr" defTabSz="450892"/>
              <a:t>9</a:t>
            </a:fld>
            <a:endParaRPr lang="tr-TR" sz="1600" b="1" spc="150" dirty="0">
              <a:solidFill>
                <a:schemeClr val="bg1"/>
              </a:solidFill>
            </a:endParaRPr>
          </a:p>
        </p:txBody>
      </p:sp>
      <p:sp>
        <p:nvSpPr>
          <p:cNvPr id="11" name="Dikdörtgen 10"/>
          <p:cNvSpPr/>
          <p:nvPr/>
        </p:nvSpPr>
        <p:spPr>
          <a:xfrm>
            <a:off x="196800" y="319159"/>
            <a:ext cx="6096053" cy="432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indent="266700" algn="ctr" defTabSz="466768"/>
            <a:r>
              <a:rPr lang="tr-TR" sz="1400" b="1" spc="150" dirty="0">
                <a:solidFill>
                  <a:srgbClr val="003366"/>
                </a:solidFill>
              </a:rPr>
              <a:t>Siyaset Bilimi ve Kamu Yönetimi Bölümü &amp; </a:t>
            </a:r>
            <a:r>
              <a:rPr lang="tr-TR" sz="1400" spc="150" dirty="0">
                <a:solidFill>
                  <a:srgbClr val="6666FF"/>
                </a:solidFill>
              </a:rPr>
              <a:t>Oryantasyon Programı</a:t>
            </a:r>
          </a:p>
        </p:txBody>
      </p:sp>
      <p:sp>
        <p:nvSpPr>
          <p:cNvPr id="12" name="Dikdörtgen 11"/>
          <p:cNvSpPr/>
          <p:nvPr/>
        </p:nvSpPr>
        <p:spPr>
          <a:xfrm>
            <a:off x="182662" y="1629718"/>
            <a:ext cx="8255080" cy="6272166"/>
          </a:xfrm>
          <a:prstGeom prst="rect">
            <a:avLst/>
          </a:prstGeom>
        </p:spPr>
        <p:txBody>
          <a:bodyPr wrap="square">
            <a:spAutoFit/>
          </a:bodyPr>
          <a:lstStyle/>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Siyaset ve Sosyal Bilimler Anabilim Dalı</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Doç. Dr. Nergiz AYDOĞDU </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Dr. </a:t>
            </a:r>
            <a:r>
              <a:rPr lang="tr-TR" dirty="0" err="1"/>
              <a:t>Öğr</a:t>
            </a:r>
            <a:r>
              <a:rPr lang="tr-TR" dirty="0"/>
              <a:t>. Üyesi Toygar Sinan BAYKAN </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Dr. Öğr. Üyesi Saadet ULAŞOĞU İMAMOĞLU</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Arş. Gör. Dr. Osman KOCAAGA</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Arş. Gör. Dr. </a:t>
            </a:r>
            <a:r>
              <a:rPr lang="tr-TR" dirty="0" err="1"/>
              <a:t>Günhan</a:t>
            </a:r>
            <a:r>
              <a:rPr lang="tr-TR" dirty="0"/>
              <a:t> GAYIRHAN</a:t>
            </a:r>
          </a:p>
          <a:p>
            <a:pPr marL="1265238" lvl="1" indent="-265113" algn="just">
              <a:lnSpc>
                <a:spcPct val="150000"/>
              </a:lnSpc>
              <a:spcBef>
                <a:spcPts val="1200"/>
              </a:spcBef>
              <a:spcAft>
                <a:spcPts val="600"/>
              </a:spcAft>
              <a:buClr>
                <a:srgbClr val="6666FF"/>
              </a:buClr>
              <a:buFont typeface="Wingdings" panose="05000000000000000000" pitchFamily="2" charset="2"/>
              <a:buChar char="§"/>
            </a:pPr>
            <a:r>
              <a:rPr lang="tr-TR" dirty="0"/>
              <a:t>Arş. Gör. Dr. Erhan ÖZŞEKER</a:t>
            </a:r>
          </a:p>
          <a:p>
            <a:pPr marL="1265238" lvl="1" indent="-265113" algn="just">
              <a:lnSpc>
                <a:spcPct val="150000"/>
              </a:lnSpc>
              <a:spcBef>
                <a:spcPts val="1200"/>
              </a:spcBef>
              <a:spcAft>
                <a:spcPts val="600"/>
              </a:spcAft>
              <a:buClr>
                <a:srgbClr val="6666FF"/>
              </a:buClr>
              <a:buFont typeface="Wingdings" panose="05000000000000000000" pitchFamily="2" charset="2"/>
              <a:buChar char="§"/>
            </a:pPr>
            <a:endParaRPr lang="tr-TR" dirty="0"/>
          </a:p>
          <a:p>
            <a:pPr marL="1265238" lvl="1" indent="-265113" algn="just">
              <a:lnSpc>
                <a:spcPct val="150000"/>
              </a:lnSpc>
              <a:spcBef>
                <a:spcPts val="1200"/>
              </a:spcBef>
              <a:spcAft>
                <a:spcPts val="600"/>
              </a:spcAft>
              <a:buClr>
                <a:srgbClr val="6666FF"/>
              </a:buClr>
              <a:buFont typeface="Wingdings" panose="05000000000000000000" pitchFamily="2" charset="2"/>
              <a:buChar char="§"/>
            </a:pPr>
            <a:endParaRPr lang="tr-TR" dirty="0"/>
          </a:p>
          <a:p>
            <a:pPr marL="808038" lvl="0" indent="-265113" algn="just">
              <a:lnSpc>
                <a:spcPct val="150000"/>
              </a:lnSpc>
              <a:spcBef>
                <a:spcPts val="1200"/>
              </a:spcBef>
              <a:spcAft>
                <a:spcPts val="600"/>
              </a:spcAft>
              <a:buClr>
                <a:srgbClr val="6666FF"/>
              </a:buClr>
              <a:buFont typeface="Wingdings" panose="05000000000000000000" pitchFamily="2" charset="2"/>
              <a:buChar char="§"/>
            </a:pPr>
            <a:r>
              <a:rPr lang="tr-TR" dirty="0"/>
              <a:t>…</a:t>
            </a:r>
          </a:p>
        </p:txBody>
      </p:sp>
      <p:sp>
        <p:nvSpPr>
          <p:cNvPr id="14" name="Altbilgi Yer Tutucusu 1"/>
          <p:cNvSpPr>
            <a:spLocks noGrp="1"/>
          </p:cNvSpPr>
          <p:nvPr>
            <p:ph type="ftr" sz="quarter" idx="11"/>
          </p:nvPr>
        </p:nvSpPr>
        <p:spPr>
          <a:xfrm>
            <a:off x="8389516" y="6409074"/>
            <a:ext cx="3600000" cy="259626"/>
          </a:xfrm>
        </p:spPr>
        <p:txBody>
          <a:bodyPr/>
          <a:lstStyle/>
          <a:p>
            <a:pPr algn="r"/>
            <a:r>
              <a:rPr lang="tr-TR" dirty="0">
                <a:solidFill>
                  <a:srgbClr val="002060"/>
                </a:solidFill>
              </a:rPr>
              <a:t>Eğitim Öğretim Geliştirme Koordinatörlüğü-2022</a:t>
            </a:r>
          </a:p>
        </p:txBody>
      </p:sp>
    </p:spTree>
    <p:extLst>
      <p:ext uri="{BB962C8B-B14F-4D97-AF65-F5344CB8AC3E}">
        <p14:creationId xmlns:p14="http://schemas.microsoft.com/office/powerpoint/2010/main" val="27990505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spDef>
      <a:spPr>
        <a:solidFill>
          <a:schemeClr val="accent1">
            <a:lumMod val="60000"/>
            <a:lumOff val="40000"/>
            <a:alpha val="71000"/>
          </a:schemeClr>
        </a:solidFill>
        <a:ln/>
      </a:spPr>
      <a:bodyPr rtlCol="0" anchor="ctr"/>
      <a:lstStyle>
        <a:defPPr algn="ctr">
          <a:defRPr/>
        </a:defPPr>
      </a:lstStyle>
      <a:style>
        <a:lnRef idx="2">
          <a:schemeClr val="accent2"/>
        </a:lnRef>
        <a:fillRef idx="1">
          <a:schemeClr val="lt1"/>
        </a:fillRef>
        <a:effectRef idx="0">
          <a:schemeClr val="accent2"/>
        </a:effectRef>
        <a:fontRef idx="minor">
          <a:schemeClr val="dk1"/>
        </a:fontRef>
      </a:style>
    </a:spDef>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267007</TotalTime>
  <Words>2054</Words>
  <Application>Microsoft Office PowerPoint</Application>
  <PresentationFormat>Geniş ekran</PresentationFormat>
  <Paragraphs>322</Paragraphs>
  <Slides>27</Slides>
  <Notes>6</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27</vt:i4>
      </vt:variant>
    </vt:vector>
  </HeadingPairs>
  <TitlesOfParts>
    <vt:vector size="36" baseType="lpstr">
      <vt:lpstr>Arial</vt:lpstr>
      <vt:lpstr>Calibri</vt:lpstr>
      <vt:lpstr>Century Gothic</vt:lpstr>
      <vt:lpstr>Harlow Solid Italic</vt:lpstr>
      <vt:lpstr>Times New Roman</vt:lpstr>
      <vt:lpstr>Vivaldi</vt:lpstr>
      <vt:lpstr>Wingdings</vt:lpstr>
      <vt:lpstr>Wingdings 3</vt:lpstr>
      <vt:lpstr>Wisp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aaiseri</dc:creator>
  <cp:lastModifiedBy>SEZGİN SEZGİN</cp:lastModifiedBy>
  <cp:revision>2089</cp:revision>
  <cp:lastPrinted>2019-04-26T07:36:03Z</cp:lastPrinted>
  <dcterms:created xsi:type="dcterms:W3CDTF">2014-09-29T20:35:55Z</dcterms:created>
  <dcterms:modified xsi:type="dcterms:W3CDTF">2022-09-06T11:00:52Z</dcterms:modified>
</cp:coreProperties>
</file>